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B0604020202020204" charset="0"/>
      <p:regular r:id="rId5"/>
      <p:bold r:id="rId6"/>
      <p:italic r:id="rId7"/>
    </p:embeddedFont>
    <p:embeddedFont>
      <p:font typeface="Montserrat Light" panose="020B0604020202020204" charset="0"/>
      <p:regular r:id="rId8"/>
      <p:italic r:id="rId9"/>
    </p:embeddedFont>
    <p:embeddedFont>
      <p:font typeface="SimSun" panose="02010600030101010101" pitchFamily="2" charset="-122"/>
      <p:regular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7B2"/>
    <a:srgbClr val="353941"/>
    <a:srgbClr val="2D3C50"/>
    <a:srgbClr val="E64B3C"/>
    <a:srgbClr val="3F616D"/>
    <a:srgbClr val="047086"/>
    <a:srgbClr val="1C3F5E"/>
    <a:srgbClr val="465772"/>
    <a:srgbClr val="EEEEEE"/>
    <a:srgbClr val="059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0" autoAdjust="0"/>
    <p:restoredTop sz="94660" autoAdjust="0"/>
  </p:normalViewPr>
  <p:slideViewPr>
    <p:cSldViewPr>
      <p:cViewPr>
        <p:scale>
          <a:sx n="25" d="100"/>
          <a:sy n="25" d="100"/>
        </p:scale>
        <p:origin x="-1452" y="-198"/>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1251961235226"/>
          <c:y val="2.6763522828443256E-2"/>
          <c:w val="0.82272602726320831"/>
          <c:h val="0.79191947341552382"/>
        </c:manualLayout>
      </c:layout>
      <c:scatterChart>
        <c:scatterStyle val="lineMarker"/>
        <c:varyColors val="0"/>
        <c:ser>
          <c:idx val="0"/>
          <c:order val="0"/>
          <c:spPr>
            <a:ln w="28575">
              <a:noFill/>
            </a:ln>
          </c:spPr>
          <c:trendline>
            <c:trendlineType val="poly"/>
            <c:order val="2"/>
            <c:dispRSqr val="1"/>
            <c:dispEq val="1"/>
            <c:trendlineLbl>
              <c:tx>
                <c:rich>
                  <a:bodyPr/>
                  <a:lstStyle/>
                  <a:p>
                    <a:pPr>
                      <a:defRPr sz="2000"/>
                    </a:pPr>
                    <a:r>
                      <a:rPr lang="en-US" sz="2000"/>
                      <a:t>y = 0.9x2 - 0.6x + 0.3
R² = 0.9925</a:t>
                    </a:r>
                  </a:p>
                </c:rich>
              </c:tx>
              <c:numFmt formatCode="General" sourceLinked="0"/>
            </c:trendlineLbl>
          </c:trendline>
          <c:xVal>
            <c:numRef>
              <c:f>Sheet1!$A$3:$A$7</c:f>
              <c:numCache>
                <c:formatCode>General</c:formatCode>
                <c:ptCount val="5"/>
                <c:pt idx="0">
                  <c:v>0.4</c:v>
                </c:pt>
                <c:pt idx="1">
                  <c:v>0.5</c:v>
                </c:pt>
                <c:pt idx="2">
                  <c:v>0.6</c:v>
                </c:pt>
                <c:pt idx="3">
                  <c:v>0.8</c:v>
                </c:pt>
                <c:pt idx="4">
                  <c:v>1</c:v>
                </c:pt>
              </c:numCache>
            </c:numRef>
          </c:xVal>
          <c:yVal>
            <c:numRef>
              <c:f>Sheet1!$E$3:$E$7</c:f>
              <c:numCache>
                <c:formatCode>0.00</c:formatCode>
                <c:ptCount val="5"/>
                <c:pt idx="0">
                  <c:v>0.19333333333333336</c:v>
                </c:pt>
                <c:pt idx="1">
                  <c:v>0.18333333333333335</c:v>
                </c:pt>
                <c:pt idx="2">
                  <c:v>0.22999999999999998</c:v>
                </c:pt>
                <c:pt idx="3">
                  <c:v>0.37999999999999995</c:v>
                </c:pt>
                <c:pt idx="4">
                  <c:v>0.55666666666666664</c:v>
                </c:pt>
              </c:numCache>
            </c:numRef>
          </c:yVal>
          <c:smooth val="0"/>
          <c:extLst>
            <c:ext xmlns:c16="http://schemas.microsoft.com/office/drawing/2014/chart" uri="{C3380CC4-5D6E-409C-BE32-E72D297353CC}">
              <c16:uniqueId val="{00000001-1617-4F66-BC5A-671B958ADDC8}"/>
            </c:ext>
          </c:extLst>
        </c:ser>
        <c:dLbls>
          <c:showLegendKey val="0"/>
          <c:showVal val="0"/>
          <c:showCatName val="0"/>
          <c:showSerName val="0"/>
          <c:showPercent val="0"/>
          <c:showBubbleSize val="0"/>
        </c:dLbls>
        <c:axId val="195557632"/>
        <c:axId val="214176128"/>
      </c:scatterChart>
      <c:valAx>
        <c:axId val="195557632"/>
        <c:scaling>
          <c:orientation val="minMax"/>
        </c:scaling>
        <c:delete val="0"/>
        <c:axPos val="b"/>
        <c:majorGridlines>
          <c:spPr>
            <a:ln w="6350"/>
          </c:spPr>
        </c:majorGridlines>
        <c:title>
          <c:tx>
            <c:rich>
              <a:bodyPr/>
              <a:lstStyle/>
              <a:p>
                <a:pPr>
                  <a:defRPr sz="2800"/>
                </a:pPr>
                <a:r>
                  <a:rPr lang="en-AU" sz="2800"/>
                  <a:t>Concentration of Sulphuric acid (M)</a:t>
                </a:r>
              </a:p>
            </c:rich>
          </c:tx>
          <c:overlay val="0"/>
        </c:title>
        <c:numFmt formatCode="General" sourceLinked="1"/>
        <c:majorTickMark val="out"/>
        <c:minorTickMark val="none"/>
        <c:tickLblPos val="nextTo"/>
        <c:spPr>
          <a:ln w="19050">
            <a:solidFill>
              <a:schemeClr val="tx1"/>
            </a:solidFill>
          </a:ln>
        </c:spPr>
        <c:txPr>
          <a:bodyPr/>
          <a:lstStyle/>
          <a:p>
            <a:pPr>
              <a:defRPr sz="2000"/>
            </a:pPr>
            <a:endParaRPr lang="en-US"/>
          </a:p>
        </c:txPr>
        <c:crossAx val="214176128"/>
        <c:crosses val="autoZero"/>
        <c:crossBetween val="midCat"/>
      </c:valAx>
      <c:valAx>
        <c:axId val="214176128"/>
        <c:scaling>
          <c:orientation val="minMax"/>
        </c:scaling>
        <c:delete val="0"/>
        <c:axPos val="l"/>
        <c:majorGridlines/>
        <c:title>
          <c:tx>
            <c:rich>
              <a:bodyPr rot="-5400000" vert="horz"/>
              <a:lstStyle/>
              <a:p>
                <a:pPr>
                  <a:defRPr sz="2800"/>
                </a:pPr>
                <a:r>
                  <a:rPr lang="en-AU" sz="2800"/>
                  <a:t>Mass loss of marble chips (g)</a:t>
                </a:r>
              </a:p>
            </c:rich>
          </c:tx>
          <c:layout>
            <c:manualLayout>
              <c:xMode val="edge"/>
              <c:yMode val="edge"/>
              <c:x val="8.5781883774787714E-4"/>
              <c:y val="0.17487112672067071"/>
            </c:manualLayout>
          </c:layout>
          <c:overlay val="0"/>
        </c:title>
        <c:numFmt formatCode="0.00" sourceLinked="1"/>
        <c:majorTickMark val="out"/>
        <c:minorTickMark val="none"/>
        <c:tickLblPos val="nextTo"/>
        <c:spPr>
          <a:ln w="19050">
            <a:solidFill>
              <a:schemeClr val="tx1"/>
            </a:solidFill>
          </a:ln>
        </c:spPr>
        <c:txPr>
          <a:bodyPr/>
          <a:lstStyle/>
          <a:p>
            <a:pPr>
              <a:defRPr sz="2800"/>
            </a:pPr>
            <a:endParaRPr lang="en-US"/>
          </a:p>
        </c:txPr>
        <c:crossAx val="195557632"/>
        <c:crosses val="autoZero"/>
        <c:crossBetween val="midCat"/>
      </c:valAx>
    </c:plotArea>
    <c:plotVisOnly val="1"/>
    <c:dispBlanksAs val="gap"/>
    <c:showDLblsOverMax val="0"/>
  </c:chart>
  <c:spPr>
    <a:solidFill>
      <a:srgbClr val="92D050"/>
    </a:solidFill>
    <a:ln>
      <a:noFill/>
    </a:ln>
  </c:spPr>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9000">
              <a:schemeClr val="accent1">
                <a:lumMod val="45000"/>
                <a:lumOff val="55000"/>
              </a:schemeClr>
            </a:gs>
            <a:gs pos="69000">
              <a:schemeClr val="accent1">
                <a:lumMod val="45000"/>
                <a:lumOff val="55000"/>
              </a:scheme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921645" y="0"/>
            <a:ext cx="14524002"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29" name="Rectangle 28">
            <a:extLst>
              <a:ext uri="{FF2B5EF4-FFF2-40B4-BE49-F238E27FC236}">
                <a16:creationId xmlns:a16="http://schemas.microsoft.com/office/drawing/2014/main" id="{0B962C1A-C4F3-4707-A73A-A754C935359B}"/>
              </a:ext>
            </a:extLst>
          </p:cNvPr>
          <p:cNvSpPr/>
          <p:nvPr/>
        </p:nvSpPr>
        <p:spPr>
          <a:xfrm>
            <a:off x="30445019" y="0"/>
            <a:ext cx="13522381" cy="25271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04800" y="2634389"/>
            <a:ext cx="11734800" cy="1212640"/>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3200" dirty="0">
                <a:latin typeface="Montserrat Light" panose="00000400000000000000" pitchFamily="50" charset="0"/>
              </a:rPr>
              <a:t>Group Members: </a:t>
            </a:r>
          </a:p>
          <a:p>
            <a:r>
              <a:rPr lang="en-US" sz="3200" dirty="0">
                <a:latin typeface="Montserrat Light" panose="00000400000000000000" pitchFamily="50" charset="0"/>
              </a:rPr>
              <a:t>Billy the Kid; Superman; Bilbo Baggins; Albert Einstein</a:t>
            </a:r>
          </a:p>
        </p:txBody>
      </p:sp>
      <p:sp>
        <p:nvSpPr>
          <p:cNvPr id="62" name="TextBox 61">
            <a:extLst>
              <a:ext uri="{FF2B5EF4-FFF2-40B4-BE49-F238E27FC236}">
                <a16:creationId xmlns:a16="http://schemas.microsoft.com/office/drawing/2014/main" id="{A067F8A1-EE95-4354-8E2F-952A6BBDBFFC}"/>
              </a:ext>
            </a:extLst>
          </p:cNvPr>
          <p:cNvSpPr txBox="1"/>
          <p:nvPr/>
        </p:nvSpPr>
        <p:spPr>
          <a:xfrm>
            <a:off x="322229" y="4834440"/>
            <a:ext cx="12652197" cy="3659848"/>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600"/>
              </a:spcBef>
            </a:pPr>
            <a:r>
              <a:rPr lang="en-US" sz="2800" b="1" dirty="0">
                <a:latin typeface="Montserrat Light" panose="00000400000000000000" pitchFamily="50" charset="0"/>
                <a:ea typeface="Open Sans" panose="020B0606030504020204" pitchFamily="34" charset="0"/>
                <a:cs typeface="Open Sans" panose="020B0606030504020204" pitchFamily="34" charset="0"/>
              </a:rPr>
              <a:t>INITIAL</a:t>
            </a:r>
            <a:r>
              <a:rPr lang="en-US" sz="2800" dirty="0">
                <a:latin typeface="Montserrat Light" panose="00000400000000000000" pitchFamily="50" charset="0"/>
                <a:ea typeface="Open Sans" panose="020B0606030504020204" pitchFamily="34" charset="0"/>
                <a:cs typeface="Open Sans" panose="020B0606030504020204" pitchFamily="34" charset="0"/>
              </a:rPr>
              <a:t>: How does acid rain affect statues and building made of limestone? </a:t>
            </a:r>
            <a:r>
              <a:rPr lang="en-US" sz="2800" dirty="0">
                <a:solidFill>
                  <a:srgbClr val="FF0000"/>
                </a:solidFill>
                <a:latin typeface="Montserrat Light" panose="00000400000000000000" pitchFamily="50" charset="0"/>
                <a:ea typeface="Open Sans" panose="020B0606030504020204" pitchFamily="34" charset="0"/>
                <a:cs typeface="Open Sans" panose="020B0606030504020204" pitchFamily="34" charset="0"/>
              </a:rPr>
              <a:t>(this is the one given in the assignment sheet)</a:t>
            </a:r>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2400"/>
              </a:spcBef>
            </a:pPr>
            <a:r>
              <a:rPr lang="en-US" sz="2800" b="1" dirty="0">
                <a:latin typeface="Montserrat Light" panose="00000400000000000000" pitchFamily="50" charset="0"/>
                <a:ea typeface="Open Sans" panose="020B0606030504020204" pitchFamily="34" charset="0"/>
                <a:cs typeface="Open Sans" panose="020B0606030504020204" pitchFamily="34" charset="0"/>
              </a:rPr>
              <a:t>FINAL</a:t>
            </a:r>
            <a:r>
              <a:rPr lang="en-US" sz="2800" dirty="0">
                <a:latin typeface="Montserrat Light" panose="00000400000000000000" pitchFamily="50" charset="0"/>
                <a:ea typeface="Open Sans" panose="020B0606030504020204" pitchFamily="34" charset="0"/>
                <a:cs typeface="Open Sans" panose="020B0606030504020204" pitchFamily="34" charset="0"/>
              </a:rPr>
              <a:t>: What effect does the concentration of sulphuric acid (from 0.4M to 1.0M) have on the rate of the reaction with calcium carbonate pebbles. </a:t>
            </a:r>
            <a:r>
              <a:rPr lang="en-US" sz="2800" dirty="0">
                <a:solidFill>
                  <a:srgbClr val="FF0000"/>
                </a:solidFill>
                <a:latin typeface="Montserrat Light" panose="00000400000000000000" pitchFamily="50" charset="0"/>
                <a:ea typeface="Open Sans" panose="020B0606030504020204" pitchFamily="34" charset="0"/>
                <a:cs typeface="Open Sans" panose="020B0606030504020204" pitchFamily="34" charset="0"/>
              </a:rPr>
              <a:t>(this is “designed” (restructured) and enhanced version)</a:t>
            </a:r>
            <a:endParaRPr lang="en-US" sz="2800" dirty="0">
              <a:latin typeface="Montserrat Light" panose="00000400000000000000" pitchFamily="50"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322229" y="4937659"/>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Research Question: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3840709" y="3389666"/>
            <a:ext cx="16395552" cy="10014665"/>
          </a:xfrm>
          <a:prstGeom prst="rect">
            <a:avLst/>
          </a:prstGeom>
          <a:solidFill>
            <a:schemeClr val="accent1">
              <a:lumMod val="20000"/>
              <a:lumOff val="80000"/>
            </a:schemeClr>
          </a:solidFill>
        </p:spPr>
        <p:txBody>
          <a:bodyPr wrap="square" rtlCol="0">
            <a:spAutoFit/>
          </a:bodyPr>
          <a:lstStyle>
            <a:defPPr>
              <a:defRPr kern="1200" smtId="4294967295"/>
            </a:defPPr>
          </a:lstStyle>
          <a:p>
            <a:pPr>
              <a:lnSpc>
                <a:spcPct val="110000"/>
              </a:lnSpc>
              <a:spcBef>
                <a:spcPts val="600"/>
              </a:spcBef>
              <a:spcAft>
                <a:spcPts val="0"/>
              </a:spcAft>
            </a:pPr>
            <a:endParaRPr lang="en-AU" sz="3200" b="1" dirty="0">
              <a:latin typeface="Montserrat Light" panose="020B0604020202020204" charset="0"/>
            </a:endParaRPr>
          </a:p>
          <a:p>
            <a:pPr>
              <a:lnSpc>
                <a:spcPct val="110000"/>
              </a:lnSpc>
              <a:spcBef>
                <a:spcPts val="600"/>
              </a:spcBef>
              <a:spcAft>
                <a:spcPts val="0"/>
              </a:spcAft>
            </a:pPr>
            <a:endParaRPr lang="en-AU" sz="3200" b="1" dirty="0">
              <a:latin typeface="Montserrat Light" panose="020B0604020202020204" charset="0"/>
            </a:endParaRPr>
          </a:p>
          <a:p>
            <a:pPr marL="442913" indent="-442913">
              <a:lnSpc>
                <a:spcPct val="110000"/>
              </a:lnSpc>
              <a:spcBef>
                <a:spcPts val="600"/>
              </a:spcBef>
              <a:spcAft>
                <a:spcPts val="0"/>
              </a:spcAft>
            </a:pPr>
            <a:r>
              <a:rPr lang="en-AU" sz="3200" b="1" dirty="0">
                <a:latin typeface="Montserrat Light" panose="020B0604020202020204" charset="0"/>
              </a:rPr>
              <a:t>1. </a:t>
            </a:r>
            <a:r>
              <a:rPr lang="en-AU" sz="3200" dirty="0">
                <a:latin typeface="Montserrat Light" panose="020B0604020202020204" charset="0"/>
              </a:rPr>
              <a:t>Measure 50 mL of sulphuric acid (1.0M) and pour into the beaker.</a:t>
            </a:r>
          </a:p>
          <a:p>
            <a:pPr marL="442913" indent="-442913">
              <a:lnSpc>
                <a:spcPct val="110000"/>
              </a:lnSpc>
              <a:spcBef>
                <a:spcPts val="600"/>
              </a:spcBef>
              <a:spcAft>
                <a:spcPts val="0"/>
              </a:spcAft>
            </a:pPr>
            <a:r>
              <a:rPr lang="en-AU" sz="3200" b="1" dirty="0">
                <a:latin typeface="Montserrat Light" panose="020B0604020202020204" charset="0"/>
              </a:rPr>
              <a:t>2.</a:t>
            </a:r>
            <a:r>
              <a:rPr lang="en-AU" sz="3200" dirty="0">
                <a:latin typeface="Montserrat Light" panose="020B0604020202020204" charset="0"/>
              </a:rPr>
              <a:t> Place the beaker on the electronic scales as shown in Diagram 1 (below).</a:t>
            </a:r>
          </a:p>
          <a:p>
            <a:pPr marL="442913" indent="-442913">
              <a:lnSpc>
                <a:spcPct val="110000"/>
              </a:lnSpc>
              <a:spcBef>
                <a:spcPts val="600"/>
              </a:spcBef>
              <a:spcAft>
                <a:spcPts val="0"/>
              </a:spcAft>
            </a:pPr>
            <a:r>
              <a:rPr lang="en-AU" sz="3200" b="1" dirty="0">
                <a:latin typeface="Montserrat Light" panose="020B0604020202020204" charset="0"/>
              </a:rPr>
              <a:t>3.</a:t>
            </a:r>
            <a:r>
              <a:rPr lang="en-AU" sz="3200" dirty="0">
                <a:latin typeface="Montserrat Light" panose="020B0604020202020204" charset="0"/>
              </a:rPr>
              <a:t> On the electronic scales, beside the beaker add exactly 4 grams of marble chips.</a:t>
            </a:r>
          </a:p>
          <a:p>
            <a:pPr marL="442913" indent="-442913">
              <a:lnSpc>
                <a:spcPct val="110000"/>
              </a:lnSpc>
              <a:spcBef>
                <a:spcPts val="600"/>
              </a:spcBef>
              <a:spcAft>
                <a:spcPts val="0"/>
              </a:spcAft>
            </a:pPr>
            <a:r>
              <a:rPr lang="en-AU" sz="3200" b="1" dirty="0">
                <a:latin typeface="Montserrat Light" panose="020B0604020202020204" charset="0"/>
              </a:rPr>
              <a:t>4.</a:t>
            </a:r>
            <a:r>
              <a:rPr lang="en-AU" sz="3200" dirty="0">
                <a:latin typeface="Montserrat Light" panose="020B0604020202020204" charset="0"/>
              </a:rPr>
              <a:t> Tare (zero) the scales so that the reading is 0.00 g</a:t>
            </a:r>
            <a:endParaRPr lang="en-AU" sz="3200" dirty="0">
              <a:latin typeface="Montserrat Light" panose="020B0604020202020204" charset="0"/>
              <a:ea typeface="Open Sans" panose="020B0606030504020204" pitchFamily="34" charset="0"/>
              <a:cs typeface="Open Sans" panose="020B0606030504020204" pitchFamily="34" charset="0"/>
            </a:endParaRPr>
          </a:p>
          <a:p>
            <a:pPr marL="442913" indent="-442913">
              <a:lnSpc>
                <a:spcPct val="110000"/>
              </a:lnSpc>
              <a:spcBef>
                <a:spcPts val="600"/>
              </a:spcBef>
              <a:spcAft>
                <a:spcPts val="0"/>
              </a:spcAft>
            </a:pPr>
            <a:r>
              <a:rPr lang="en-AU" sz="3200" b="1" dirty="0">
                <a:latin typeface="Montserrat Light" panose="020B0604020202020204" charset="0"/>
              </a:rPr>
              <a:t>5.</a:t>
            </a:r>
            <a:r>
              <a:rPr lang="en-AU" sz="3200" dirty="0">
                <a:latin typeface="Montserrat Light" panose="020B0604020202020204" charset="0"/>
              </a:rPr>
              <a:t> Pick up the Marble chips and add them (all together) to the beaker of Acid. Start the timer at this point. (The mass of the beaker will reduce so a negative mass will show on the electronic balance – this is the mass lost)</a:t>
            </a:r>
          </a:p>
          <a:p>
            <a:pPr marL="442913" indent="-442913">
              <a:lnSpc>
                <a:spcPct val="110000"/>
              </a:lnSpc>
              <a:spcBef>
                <a:spcPts val="600"/>
              </a:spcBef>
              <a:spcAft>
                <a:spcPts val="0"/>
              </a:spcAft>
            </a:pPr>
            <a:r>
              <a:rPr lang="en-AU" sz="3200" dirty="0">
                <a:latin typeface="Montserrat Light" panose="020B0604020202020204" charset="0"/>
                <a:ea typeface="Open Sans" panose="020B0606030504020204" pitchFamily="34" charset="0"/>
                <a:cs typeface="Open Sans" panose="020B0606030504020204" pitchFamily="34" charset="0"/>
              </a:rPr>
              <a:t>6. Stir the solution regularly for the next 3 minutes.</a:t>
            </a:r>
          </a:p>
          <a:p>
            <a:pPr marL="442913" indent="-442913">
              <a:lnSpc>
                <a:spcPct val="110000"/>
              </a:lnSpc>
              <a:spcBef>
                <a:spcPts val="600"/>
              </a:spcBef>
              <a:spcAft>
                <a:spcPts val="0"/>
              </a:spcAft>
            </a:pPr>
            <a:r>
              <a:rPr lang="en-AU" sz="3200" b="1" dirty="0">
                <a:latin typeface="Montserrat Light" panose="020B0604020202020204" charset="0"/>
              </a:rPr>
              <a:t>7.</a:t>
            </a:r>
            <a:r>
              <a:rPr lang="en-AU" sz="3200" dirty="0">
                <a:latin typeface="Montserrat Light" panose="020B0604020202020204" charset="0"/>
              </a:rPr>
              <a:t> At the three-minute mark record the loss in mass of the acid and Marble Chip mixture</a:t>
            </a:r>
            <a:endParaRPr lang="en-US" sz="3200" dirty="0">
              <a:latin typeface="Montserrat Light" panose="020B0604020202020204" charset="0"/>
              <a:ea typeface="Open Sans" panose="020B0606030504020204" pitchFamily="34" charset="0"/>
              <a:cs typeface="Open Sans" panose="020B0606030504020204" pitchFamily="34" charset="0"/>
            </a:endParaRPr>
          </a:p>
          <a:p>
            <a:pPr marL="442913" indent="-442913">
              <a:lnSpc>
                <a:spcPct val="110000"/>
              </a:lnSpc>
              <a:spcBef>
                <a:spcPts val="600"/>
              </a:spcBef>
              <a:spcAft>
                <a:spcPts val="0"/>
              </a:spcAft>
            </a:pPr>
            <a:r>
              <a:rPr lang="en-AU" sz="3200" b="1" dirty="0">
                <a:latin typeface="Montserrat Light" panose="020B0604020202020204" charset="0"/>
              </a:rPr>
              <a:t>8.</a:t>
            </a:r>
            <a:r>
              <a:rPr lang="en-AU" sz="3200" dirty="0">
                <a:latin typeface="Montserrat Light" panose="020B0604020202020204" charset="0"/>
              </a:rPr>
              <a:t> Discard this mixture and rinse and dry the beaker. Wash the marble chips thoroughly with water and dry them for reuse</a:t>
            </a:r>
          </a:p>
          <a:p>
            <a:pPr marL="442913" indent="-442913">
              <a:lnSpc>
                <a:spcPct val="110000"/>
              </a:lnSpc>
              <a:spcBef>
                <a:spcPts val="600"/>
              </a:spcBef>
              <a:spcAft>
                <a:spcPts val="0"/>
              </a:spcAft>
            </a:pPr>
            <a:r>
              <a:rPr lang="en-AU" sz="3200" b="1" dirty="0">
                <a:latin typeface="Montserrat Light" panose="020B0604020202020204" charset="0"/>
              </a:rPr>
              <a:t>9.</a:t>
            </a:r>
            <a:r>
              <a:rPr lang="en-AU" sz="3200" dirty="0">
                <a:latin typeface="Montserrat Light" panose="020B0604020202020204" charset="0"/>
              </a:rPr>
              <a:t> Repeat steps 1-7 but using different concentrations of Acid - 0.8M, 0.6M, 0.5M, and 0.4M</a:t>
            </a:r>
            <a:endParaRPr lang="en-US" sz="3200" dirty="0">
              <a:latin typeface="Montserrat Light" panose="020B060402020202020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13953683" y="3374172"/>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Method</a:t>
            </a:r>
          </a:p>
        </p:txBody>
      </p:sp>
      <p:sp>
        <p:nvSpPr>
          <p:cNvPr id="30" name="Title 11">
            <a:extLst>
              <a:ext uri="{FF2B5EF4-FFF2-40B4-BE49-F238E27FC236}">
                <a16:creationId xmlns:a16="http://schemas.microsoft.com/office/drawing/2014/main" id="{B6CA4236-BA9A-4353-98F0-CD508DA2DA81}"/>
              </a:ext>
            </a:extLst>
          </p:cNvPr>
          <p:cNvSpPr txBox="1"/>
          <p:nvPr/>
        </p:nvSpPr>
        <p:spPr>
          <a:xfrm>
            <a:off x="4308060" y="450383"/>
            <a:ext cx="35966400" cy="1711529"/>
          </a:xfrm>
          <a:prstGeom prst="rect">
            <a:avLst/>
          </a:prstGeom>
          <a:solidFill>
            <a:schemeClr val="tx2">
              <a:lumMod val="20000"/>
              <a:lumOff val="80000"/>
            </a:schemeClr>
          </a:solidFill>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11500" b="1" dirty="0">
                <a:solidFill>
                  <a:schemeClr val="accent6">
                    <a:lumMod val="75000"/>
                  </a:schemeClr>
                </a:solidFill>
                <a:latin typeface="Libre Baskerville" panose="02000000000000000000" pitchFamily="2" charset="0"/>
              </a:rPr>
              <a:t>Acid rain and Calcium Carbonate structures</a:t>
            </a:r>
          </a:p>
        </p:txBody>
      </p:sp>
      <p:sp>
        <p:nvSpPr>
          <p:cNvPr id="19" name="TextBox 18">
            <a:extLst>
              <a:ext uri="{FF2B5EF4-FFF2-40B4-BE49-F238E27FC236}">
                <a16:creationId xmlns:a16="http://schemas.microsoft.com/office/drawing/2014/main" id="{04154314-4911-4443-A776-FF760714A1D7}"/>
              </a:ext>
            </a:extLst>
          </p:cNvPr>
          <p:cNvSpPr txBox="1"/>
          <p:nvPr/>
        </p:nvSpPr>
        <p:spPr>
          <a:xfrm>
            <a:off x="-199500" y="9828008"/>
            <a:ext cx="8420766" cy="7240792"/>
          </a:xfrm>
          <a:prstGeom prst="rect">
            <a:avLst/>
          </a:prstGeom>
          <a:solidFill>
            <a:schemeClr val="accent1">
              <a:lumMod val="20000"/>
              <a:lumOff val="80000"/>
            </a:schemeClr>
          </a:solidFill>
        </p:spPr>
        <p:txBody>
          <a:bodyPr wrap="square" lIns="216000" tIns="144000" rIns="216000" bIns="144000" rtlCol="0">
            <a:spAutoFit/>
          </a:bodyPr>
          <a:lstStyle>
            <a:defPPr>
              <a:defRPr kern="1200" smtId="4294967295"/>
            </a:defPPr>
          </a:lstStyle>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pPr>
              <a:lnSpc>
                <a:spcPct val="110000"/>
              </a:lnSpc>
              <a:spcBef>
                <a:spcPts val="600"/>
              </a:spcBef>
            </a:pPr>
            <a:r>
              <a:rPr lang="en-US" sz="2800" u="sng" dirty="0">
                <a:latin typeface="Montserrat Light" panose="00000400000000000000" pitchFamily="50" charset="0"/>
                <a:ea typeface="Open Sans" panose="020B0606030504020204" pitchFamily="34" charset="0"/>
                <a:cs typeface="Open Sans" panose="020B0606030504020204" pitchFamily="34" charset="0"/>
              </a:rPr>
              <a:t>Independent variable</a:t>
            </a:r>
            <a:r>
              <a:rPr lang="en-US" sz="2800" dirty="0">
                <a:latin typeface="Montserrat Light" panose="00000400000000000000" pitchFamily="50" charset="0"/>
                <a:ea typeface="Open Sans" panose="020B0606030504020204" pitchFamily="34" charset="0"/>
                <a:cs typeface="Open Sans" panose="020B0606030504020204" pitchFamily="34" charset="0"/>
              </a:rPr>
              <a:t>: </a:t>
            </a:r>
          </a:p>
          <a:p>
            <a:pPr>
              <a:lnSpc>
                <a:spcPct val="110000"/>
              </a:lnSpc>
              <a:spcBef>
                <a:spcPts val="600"/>
              </a:spcBef>
            </a:pPr>
            <a:r>
              <a:rPr lang="en-US" sz="2800" dirty="0">
                <a:latin typeface="Montserrat Light" panose="00000400000000000000" pitchFamily="50" charset="0"/>
                <a:ea typeface="Open Sans" panose="020B0606030504020204" pitchFamily="34" charset="0"/>
                <a:cs typeface="Open Sans" panose="020B0606030504020204" pitchFamily="34" charset="0"/>
              </a:rPr>
              <a:t>Concentration of Sulphuric acid</a:t>
            </a:r>
          </a:p>
          <a:p>
            <a:pPr>
              <a:lnSpc>
                <a:spcPct val="110000"/>
              </a:lnSpc>
              <a:spcBef>
                <a:spcPts val="1200"/>
              </a:spcBef>
            </a:pPr>
            <a:r>
              <a:rPr lang="en-US" sz="2800" u="sng" dirty="0">
                <a:latin typeface="Montserrat Light" panose="00000400000000000000" pitchFamily="50" charset="0"/>
                <a:ea typeface="Open Sans" panose="020B0606030504020204" pitchFamily="34" charset="0"/>
                <a:cs typeface="Open Sans" panose="020B0606030504020204" pitchFamily="34" charset="0"/>
              </a:rPr>
              <a:t>Dependent variable</a:t>
            </a:r>
            <a:r>
              <a:rPr lang="en-US" sz="2800" dirty="0">
                <a:latin typeface="Montserrat Light" panose="00000400000000000000" pitchFamily="50" charset="0"/>
                <a:ea typeface="Open Sans" panose="020B0606030504020204" pitchFamily="34" charset="0"/>
                <a:cs typeface="Open Sans" panose="020B0606030504020204" pitchFamily="34" charset="0"/>
              </a:rPr>
              <a:t>: </a:t>
            </a:r>
          </a:p>
          <a:p>
            <a:pPr>
              <a:lnSpc>
                <a:spcPct val="110000"/>
              </a:lnSpc>
              <a:spcBef>
                <a:spcPts val="600"/>
              </a:spcBef>
            </a:pPr>
            <a:r>
              <a:rPr lang="en-US" sz="2800" dirty="0">
                <a:latin typeface="Montserrat Light" panose="00000400000000000000" pitchFamily="50" charset="0"/>
                <a:ea typeface="Open Sans" panose="020B0606030504020204" pitchFamily="34" charset="0"/>
                <a:cs typeface="Open Sans" panose="020B0606030504020204" pitchFamily="34" charset="0"/>
              </a:rPr>
              <a:t>Mass loss of the reaction mixture</a:t>
            </a:r>
          </a:p>
          <a:p>
            <a:pPr>
              <a:lnSpc>
                <a:spcPct val="110000"/>
              </a:lnSpc>
              <a:spcBef>
                <a:spcPts val="1200"/>
              </a:spcBef>
            </a:pPr>
            <a:r>
              <a:rPr lang="en-US" sz="2800" u="sng" dirty="0">
                <a:latin typeface="Montserrat Light" panose="00000400000000000000" pitchFamily="50" charset="0"/>
                <a:ea typeface="Open Sans" panose="020B0606030504020204" pitchFamily="34" charset="0"/>
                <a:cs typeface="Open Sans" panose="020B0606030504020204" pitchFamily="34" charset="0"/>
              </a:rPr>
              <a:t>Controlled variables</a:t>
            </a:r>
            <a:r>
              <a:rPr lang="en-US" sz="2800" dirty="0">
                <a:latin typeface="Montserrat Light" panose="00000400000000000000" pitchFamily="50" charset="0"/>
                <a:ea typeface="Open Sans" panose="020B0606030504020204" pitchFamily="34" charset="0"/>
                <a:cs typeface="Open Sans" panose="020B0606030504020204" pitchFamily="34" charset="0"/>
              </a:rPr>
              <a:t>: </a:t>
            </a:r>
          </a:p>
          <a:p>
            <a:pPr marL="457200" indent="-457200">
              <a:lnSpc>
                <a:spcPct val="110000"/>
              </a:lnSpc>
              <a:spcBef>
                <a:spcPts val="600"/>
              </a:spcBef>
              <a:buFont typeface="Arial" panose="020B0604020202020204" pitchFamily="34" charset="0"/>
              <a:buChar char="•"/>
            </a:pPr>
            <a:r>
              <a:rPr lang="en-US" sz="2800" dirty="0">
                <a:latin typeface="Montserrat Light" panose="00000400000000000000" pitchFamily="50" charset="0"/>
                <a:ea typeface="Open Sans" panose="020B0606030504020204" pitchFamily="34" charset="0"/>
                <a:cs typeface="Open Sans" panose="020B0606030504020204" pitchFamily="34" charset="0"/>
              </a:rPr>
              <a:t>Volume of sulphuric acid (50mL), </a:t>
            </a:r>
          </a:p>
          <a:p>
            <a:pPr marL="457200" indent="-457200">
              <a:lnSpc>
                <a:spcPct val="110000"/>
              </a:lnSpc>
              <a:spcBef>
                <a:spcPts val="600"/>
              </a:spcBef>
              <a:buFont typeface="Arial" panose="020B0604020202020204" pitchFamily="34" charset="0"/>
              <a:buChar char="•"/>
            </a:pPr>
            <a:r>
              <a:rPr lang="en-US" sz="2800" dirty="0">
                <a:latin typeface="Montserrat Light" panose="00000400000000000000" pitchFamily="50" charset="0"/>
                <a:ea typeface="Open Sans" panose="020B0606030504020204" pitchFamily="34" charset="0"/>
                <a:cs typeface="Open Sans" panose="020B0606030504020204" pitchFamily="34" charset="0"/>
              </a:rPr>
              <a:t>Time allowed for the reaction (180 seconds), </a:t>
            </a:r>
          </a:p>
          <a:p>
            <a:pPr marL="457200" indent="-457200">
              <a:lnSpc>
                <a:spcPct val="110000"/>
              </a:lnSpc>
              <a:spcBef>
                <a:spcPts val="600"/>
              </a:spcBef>
              <a:buFont typeface="Arial" panose="020B0604020202020204" pitchFamily="34" charset="0"/>
              <a:buChar char="•"/>
            </a:pPr>
            <a:r>
              <a:rPr lang="en-US" sz="2800" dirty="0">
                <a:latin typeface="Montserrat Light" panose="00000400000000000000" pitchFamily="50" charset="0"/>
                <a:ea typeface="Open Sans" panose="020B0606030504020204" pitchFamily="34" charset="0"/>
                <a:cs typeface="Open Sans" panose="020B0606030504020204" pitchFamily="34" charset="0"/>
              </a:rPr>
              <a:t>Temperature of the reactants (25</a:t>
            </a:r>
            <a:r>
              <a:rPr lang="en-US" sz="2800" baseline="50000" dirty="0">
                <a:latin typeface="Montserrat Light" panose="00000400000000000000" pitchFamily="50" charset="0"/>
                <a:ea typeface="Open Sans" panose="020B0606030504020204" pitchFamily="34" charset="0"/>
                <a:cs typeface="Open Sans" panose="020B0606030504020204" pitchFamily="34" charset="0"/>
              </a:rPr>
              <a:t>0</a:t>
            </a:r>
            <a:r>
              <a:rPr lang="en-US" sz="2800" dirty="0">
                <a:latin typeface="Montserrat Light" panose="00000400000000000000" pitchFamily="50" charset="0"/>
                <a:ea typeface="Open Sans" panose="020B0606030504020204" pitchFamily="34" charset="0"/>
                <a:cs typeface="Open Sans" panose="020B0606030504020204" pitchFamily="34" charset="0"/>
              </a:rPr>
              <a:t>C), </a:t>
            </a:r>
          </a:p>
          <a:p>
            <a:pPr marL="457200" indent="-457200">
              <a:lnSpc>
                <a:spcPct val="110000"/>
              </a:lnSpc>
              <a:spcBef>
                <a:spcPts val="600"/>
              </a:spcBef>
              <a:buFont typeface="Arial" panose="020B0604020202020204" pitchFamily="34" charset="0"/>
              <a:buChar char="•"/>
            </a:pPr>
            <a:r>
              <a:rPr lang="en-US" sz="2800" dirty="0">
                <a:latin typeface="Montserrat Light" panose="00000400000000000000" pitchFamily="50" charset="0"/>
                <a:ea typeface="Open Sans" panose="020B0606030504020204" pitchFamily="34" charset="0"/>
                <a:cs typeface="Open Sans" panose="020B0606030504020204" pitchFamily="34" charset="0"/>
              </a:rPr>
              <a:t>Mass of the Marble chips (4 g), </a:t>
            </a:r>
          </a:p>
          <a:p>
            <a:pPr marL="457200" indent="-457200">
              <a:lnSpc>
                <a:spcPct val="110000"/>
              </a:lnSpc>
              <a:spcBef>
                <a:spcPts val="600"/>
              </a:spcBef>
              <a:buFont typeface="Arial" panose="020B0604020202020204" pitchFamily="34" charset="0"/>
              <a:buChar char="•"/>
            </a:pPr>
            <a:r>
              <a:rPr lang="en-US" sz="2800" dirty="0">
                <a:latin typeface="Montserrat Light" panose="00000400000000000000" pitchFamily="50" charset="0"/>
                <a:ea typeface="Open Sans" panose="020B0606030504020204" pitchFamily="34" charset="0"/>
                <a:cs typeface="Open Sans" panose="020B0606030504020204" pitchFamily="34" charset="0"/>
              </a:rPr>
              <a:t>Size and shape of the beaker used.</a:t>
            </a:r>
          </a:p>
        </p:txBody>
      </p:sp>
      <p:sp>
        <p:nvSpPr>
          <p:cNvPr id="20" name="TextBox 19">
            <a:extLst>
              <a:ext uri="{FF2B5EF4-FFF2-40B4-BE49-F238E27FC236}">
                <a16:creationId xmlns:a16="http://schemas.microsoft.com/office/drawing/2014/main" id="{636B01F0-65AB-4092-8593-0546E7264BF3}"/>
              </a:ext>
            </a:extLst>
          </p:cNvPr>
          <p:cNvSpPr txBox="1"/>
          <p:nvPr/>
        </p:nvSpPr>
        <p:spPr>
          <a:xfrm>
            <a:off x="-152476" y="10134347"/>
            <a:ext cx="6324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Variables:</a:t>
            </a:r>
          </a:p>
        </p:txBody>
      </p:sp>
      <p:sp>
        <p:nvSpPr>
          <p:cNvPr id="14" name="Rectangle 13">
            <a:extLst>
              <a:ext uri="{FF2B5EF4-FFF2-40B4-BE49-F238E27FC236}">
                <a16:creationId xmlns:a16="http://schemas.microsoft.com/office/drawing/2014/main" id="{D99DAC25-F3A6-417B-AF55-451DDEE277E9}"/>
              </a:ext>
            </a:extLst>
          </p:cNvPr>
          <p:cNvSpPr/>
          <p:nvPr/>
        </p:nvSpPr>
        <p:spPr bwMode="auto">
          <a:xfrm>
            <a:off x="13556355" y="13776516"/>
            <a:ext cx="17457045" cy="1149463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graphicFrame>
        <p:nvGraphicFramePr>
          <p:cNvPr id="7" name="Table 6">
            <a:extLst>
              <a:ext uri="{FF2B5EF4-FFF2-40B4-BE49-F238E27FC236}">
                <a16:creationId xmlns:a16="http://schemas.microsoft.com/office/drawing/2014/main" id="{E6FEDD59-F11E-46BF-803B-F1E30FF4E2FC}"/>
              </a:ext>
            </a:extLst>
          </p:cNvPr>
          <p:cNvGraphicFramePr>
            <a:graphicFrameLocks noGrp="1"/>
          </p:cNvGraphicFramePr>
          <p:nvPr>
            <p:extLst>
              <p:ext uri="{D42A27DB-BD31-4B8C-83A1-F6EECF244321}">
                <p14:modId xmlns:p14="http://schemas.microsoft.com/office/powerpoint/2010/main" val="2799663783"/>
              </p:ext>
            </p:extLst>
          </p:nvPr>
        </p:nvGraphicFramePr>
        <p:xfrm>
          <a:off x="30625178" y="7073829"/>
          <a:ext cx="12943793" cy="5995035"/>
        </p:xfrm>
        <a:graphic>
          <a:graphicData uri="http://schemas.openxmlformats.org/drawingml/2006/table">
            <a:tbl>
              <a:tblPr>
                <a:tableStyleId>{5C22544A-7EE6-4342-B048-85BDC9FD1C3A}</a:tableStyleId>
              </a:tblPr>
              <a:tblGrid>
                <a:gridCol w="12943793">
                  <a:extLst>
                    <a:ext uri="{9D8B030D-6E8A-4147-A177-3AD203B41FA5}">
                      <a16:colId xmlns:a16="http://schemas.microsoft.com/office/drawing/2014/main" val="2285085831"/>
                    </a:ext>
                  </a:extLst>
                </a:gridCol>
              </a:tblGrid>
              <a:tr h="4279104">
                <a:tc>
                  <a:txBody>
                    <a:bodyPr/>
                    <a:lstStyle/>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100 mL beaker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electronic scales</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Container of marble chips</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Sulphuric acid (1.0M)</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25 mL Measuring Cylinder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Distilled water</a:t>
                      </a:r>
                    </a:p>
                    <a:p>
                      <a:pPr marL="342900" lvl="0" indent="-342900" algn="l">
                        <a:lnSpc>
                          <a:spcPct val="110000"/>
                        </a:lnSpc>
                        <a:spcBef>
                          <a:spcPts val="600"/>
                        </a:spcBef>
                        <a:buFont typeface="Symbol" panose="05050102010706020507" pitchFamily="18" charset="2"/>
                        <a:buChar char=""/>
                      </a:pPr>
                      <a:r>
                        <a:rPr lang="en-AU" sz="3200" dirty="0">
                          <a:effectLst/>
                          <a:latin typeface="Montserrat Light" panose="020B0604020202020204" charset="0"/>
                        </a:rPr>
                        <a:t>Watch or timer</a:t>
                      </a:r>
                      <a:endParaRPr lang="en-AU" sz="2800" dirty="0">
                        <a:effectLst/>
                        <a:latin typeface="Montserrat Light" panose="020B0604020202020204" charset="0"/>
                      </a:endParaRPr>
                    </a:p>
                    <a:p>
                      <a:pPr marL="342900" lvl="0" indent="-342900" algn="l">
                        <a:lnSpc>
                          <a:spcPct val="110000"/>
                        </a:lnSpc>
                        <a:spcBef>
                          <a:spcPts val="600"/>
                        </a:spcBef>
                        <a:buFont typeface="Symbol" panose="05050102010706020507" pitchFamily="18" charset="2"/>
                        <a:buChar char=""/>
                      </a:pPr>
                      <a:endParaRPr lang="en-AU" sz="3200" dirty="0">
                        <a:effectLst/>
                        <a:latin typeface="Montserrat Light" panose="020B0604020202020204" charset="0"/>
                      </a:endParaRPr>
                    </a:p>
                  </a:txBody>
                  <a:tcPr marL="114300" marR="114300" marT="0" marB="0">
                    <a:solidFill>
                      <a:schemeClr val="accent1">
                        <a:lumMod val="20000"/>
                        <a:lumOff val="80000"/>
                      </a:schemeClr>
                    </a:solidFill>
                  </a:tcPr>
                </a:tc>
                <a:extLst>
                  <a:ext uri="{0D108BD9-81ED-4DB2-BD59-A6C34878D82A}">
                    <a16:rowId xmlns:a16="http://schemas.microsoft.com/office/drawing/2014/main" val="1670681054"/>
                  </a:ext>
                </a:extLst>
              </a:tr>
            </a:tbl>
          </a:graphicData>
        </a:graphic>
      </p:graphicFrame>
      <p:sp>
        <p:nvSpPr>
          <p:cNvPr id="58" name="TextBox 57">
            <a:extLst>
              <a:ext uri="{FF2B5EF4-FFF2-40B4-BE49-F238E27FC236}">
                <a16:creationId xmlns:a16="http://schemas.microsoft.com/office/drawing/2014/main" id="{E3DA8D0E-1298-4193-913A-0FE766B77D13}"/>
              </a:ext>
            </a:extLst>
          </p:cNvPr>
          <p:cNvSpPr txBox="1"/>
          <p:nvPr/>
        </p:nvSpPr>
        <p:spPr>
          <a:xfrm>
            <a:off x="27277170" y="13899830"/>
            <a:ext cx="16084918" cy="10064294"/>
          </a:xfrm>
          <a:prstGeom prst="rect">
            <a:avLst/>
          </a:prstGeom>
          <a:solidFill>
            <a:schemeClr val="accent1">
              <a:lumMod val="20000"/>
              <a:lumOff val="80000"/>
            </a:schemeClr>
          </a:solidFill>
        </p:spPr>
        <p:txBody>
          <a:bodyPr wrap="square" lIns="180000" rIns="180000" rtlCol="0">
            <a:spAutoFit/>
          </a:bodyPr>
          <a:lstStyle>
            <a:defPPr>
              <a:defRPr kern="1200" smtId="4294967295"/>
            </a:defPPr>
          </a:lstStyle>
          <a:p>
            <a:pPr>
              <a:spcBef>
                <a:spcPts val="1200"/>
              </a:spcBef>
              <a:spcAft>
                <a:spcPts val="0"/>
              </a:spcAft>
            </a:pPr>
            <a:endParaRPr lang="en-AU" sz="3200" dirty="0">
              <a:latin typeface="Montserrat Light" panose="00000400000000000000" pitchFamily="50" charset="0"/>
              <a:ea typeface="Open Sans" panose="020B0606030504020204" pitchFamily="34" charset="0"/>
              <a:cs typeface="Open Sans" panose="020B0606030504020204" pitchFamily="34" charset="0"/>
            </a:endParaRPr>
          </a:p>
          <a:p>
            <a:pPr>
              <a:spcBef>
                <a:spcPts val="1200"/>
              </a:spcBef>
              <a:spcAft>
                <a:spcPts val="0"/>
              </a:spcAft>
            </a:pPr>
            <a:endParaRPr lang="en-AU" sz="3200" dirty="0">
              <a:latin typeface="Montserrat Light" panose="00000400000000000000" pitchFamily="50" charset="0"/>
              <a:ea typeface="Open Sans" panose="020B0606030504020204" pitchFamily="34" charset="0"/>
              <a:cs typeface="Open Sans" panose="020B0606030504020204" pitchFamily="34" charset="0"/>
            </a:endParaRPr>
          </a:p>
          <a:p>
            <a:pPr>
              <a:spcBef>
                <a:spcPts val="1200"/>
              </a:spcBef>
              <a:spcAft>
                <a:spcPts val="0"/>
              </a:spcAft>
            </a:pPr>
            <a:r>
              <a:rPr lang="en-AU" sz="3200" dirty="0">
                <a:latin typeface="Montserrat Light" panose="00000400000000000000" pitchFamily="50" charset="0"/>
                <a:ea typeface="Open Sans" panose="020B0606030504020204" pitchFamily="34" charset="0"/>
                <a:cs typeface="Open Sans" panose="020B0606030504020204" pitchFamily="34" charset="0"/>
              </a:rPr>
              <a:t>As the concentration of the acid increases so does the loss in mass. This means that as the concentration of acid rain increases more calcium carbonate is lost. At a concentration of 0.4M, the mass loss was 0.19g. At double this concentration (0.8M) the mass loss was 0.38g. As the concentration of acid doubled, so did the mass lost by the marble. However this trend was not consistent for all the data. </a:t>
            </a:r>
          </a:p>
          <a:p>
            <a:pPr>
              <a:spcBef>
                <a:spcPts val="1200"/>
              </a:spcBef>
              <a:spcAft>
                <a:spcPts val="0"/>
              </a:spcAft>
            </a:pPr>
            <a:r>
              <a:rPr lang="en-AU" sz="3200" dirty="0">
                <a:latin typeface="Montserrat Light" panose="00000400000000000000" pitchFamily="50" charset="0"/>
                <a:ea typeface="Open Sans" panose="020B0606030504020204" pitchFamily="34" charset="0"/>
                <a:cs typeface="Open Sans" panose="020B0606030504020204" pitchFamily="34" charset="0"/>
              </a:rPr>
              <a:t>The trend line is curved upwards - meaning at high concentrations, the mass loss was higher than expected. The curved trend shows that at a concentration of 0.5M a mass loss of just less than 0.2g is predicted. At double this concentration (1.0M), the trend line predicts a mass loss of well over 0.5g - considerably more than double the mass loss predicted at lower concentrations.</a:t>
            </a:r>
          </a:p>
          <a:p>
            <a:pPr>
              <a:spcBef>
                <a:spcPts val="1200"/>
              </a:spcBef>
              <a:spcAft>
                <a:spcPts val="0"/>
              </a:spcAft>
            </a:pPr>
            <a:r>
              <a:rPr lang="en-AU" sz="3200" dirty="0">
                <a:latin typeface="Montserrat Light" panose="00000400000000000000" pitchFamily="50" charset="0"/>
                <a:ea typeface="Open Sans" panose="020B0606030504020204" pitchFamily="34" charset="0"/>
                <a:cs typeface="Open Sans" panose="020B0606030504020204" pitchFamily="34" charset="0"/>
              </a:rPr>
              <a:t>This suggests that at high concentrations of acid rain there is a much larger than expected increase in the rate of erosion of calcium carbonate structures. Conversely however, it also suggests that decreasing the concentration of acid rain (by reducing pollution) may have greater than expected benefits in reducing the erosion of such structures</a:t>
            </a:r>
          </a:p>
        </p:txBody>
      </p:sp>
      <p:sp>
        <p:nvSpPr>
          <p:cNvPr id="24" name="TextBox 23">
            <a:extLst>
              <a:ext uri="{FF2B5EF4-FFF2-40B4-BE49-F238E27FC236}">
                <a16:creationId xmlns:a16="http://schemas.microsoft.com/office/drawing/2014/main" id="{3203CE77-8838-4FE0-AAE9-32033B4EC5B2}"/>
              </a:ext>
            </a:extLst>
          </p:cNvPr>
          <p:cNvSpPr txBox="1"/>
          <p:nvPr/>
        </p:nvSpPr>
        <p:spPr>
          <a:xfrm>
            <a:off x="30716015" y="7235214"/>
            <a:ext cx="7453196"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Equipment and Materials:</a:t>
            </a:r>
          </a:p>
        </p:txBody>
      </p:sp>
      <p:sp>
        <p:nvSpPr>
          <p:cNvPr id="35" name="TextBox 34">
            <a:extLst>
              <a:ext uri="{FF2B5EF4-FFF2-40B4-BE49-F238E27FC236}">
                <a16:creationId xmlns:a16="http://schemas.microsoft.com/office/drawing/2014/main" id="{C3E55134-5FC2-4AAC-9FB9-920E646EBFF0}"/>
              </a:ext>
            </a:extLst>
          </p:cNvPr>
          <p:cNvSpPr txBox="1"/>
          <p:nvPr/>
        </p:nvSpPr>
        <p:spPr>
          <a:xfrm>
            <a:off x="13602357" y="14198845"/>
            <a:ext cx="12880138" cy="1985159"/>
          </a:xfrm>
          <a:prstGeom prst="rect">
            <a:avLst/>
          </a:prstGeom>
          <a:solidFill>
            <a:schemeClr val="accent1">
              <a:lumMod val="20000"/>
              <a:lumOff val="80000"/>
            </a:schemeClr>
          </a:solidFill>
        </p:spPr>
        <p:txBody>
          <a:bodyPr wrap="square" rtlCol="0">
            <a:spAutoFit/>
          </a:bodyPr>
          <a:lstStyle>
            <a:defPPr>
              <a:defRPr kern="1200" smtId="4294967295"/>
            </a:defPPr>
          </a:lstStyle>
          <a:p>
            <a:pPr>
              <a:spcAft>
                <a:spcPts val="1800"/>
              </a:spcAft>
            </a:pPr>
            <a:r>
              <a:rPr lang="en-US" sz="4400" dirty="0">
                <a:solidFill>
                  <a:srgbClr val="A167B2"/>
                </a:solidFill>
                <a:latin typeface="Libre Baskerville" panose="02000000000000000000" pitchFamily="2" charset="0"/>
              </a:rPr>
              <a:t>R</a:t>
            </a:r>
            <a:r>
              <a:rPr lang="en-US" sz="4200" dirty="0">
                <a:solidFill>
                  <a:srgbClr val="A167B2"/>
                </a:solidFill>
                <a:latin typeface="Libre Baskerville" panose="02000000000000000000" pitchFamily="2" charset="0"/>
              </a:rPr>
              <a:t>isk Assessment</a:t>
            </a:r>
          </a:p>
          <a:p>
            <a:r>
              <a:rPr lang="en-US" sz="3200" b="1" dirty="0">
                <a:latin typeface="Montserrat Light" panose="020B0604020202020204" charset="0"/>
              </a:rPr>
              <a:t>Table</a:t>
            </a:r>
            <a:r>
              <a:rPr lang="en-US" sz="3200" dirty="0">
                <a:latin typeface="Montserrat Light" panose="020B0604020202020204" charset="0"/>
              </a:rPr>
              <a:t> </a:t>
            </a:r>
            <a:r>
              <a:rPr lang="en-US" sz="3200" b="1" dirty="0">
                <a:latin typeface="Montserrat Light" panose="020B0604020202020204" charset="0"/>
              </a:rPr>
              <a:t>1: </a:t>
            </a:r>
            <a:r>
              <a:rPr lang="en-US" sz="3200" dirty="0">
                <a:latin typeface="Montserrat Light" panose="020B0604020202020204" charset="0"/>
              </a:rPr>
              <a:t>Assessment of risks faced in this experiment</a:t>
            </a:r>
          </a:p>
          <a:p>
            <a:endParaRPr lang="en-US" sz="3200" dirty="0">
              <a:latin typeface="Montserrat Light" panose="020B0604020202020204" charset="0"/>
            </a:endParaRPr>
          </a:p>
        </p:txBody>
      </p:sp>
      <p:sp>
        <p:nvSpPr>
          <p:cNvPr id="59" name="TextBox 58">
            <a:extLst>
              <a:ext uri="{FF2B5EF4-FFF2-40B4-BE49-F238E27FC236}">
                <a16:creationId xmlns:a16="http://schemas.microsoft.com/office/drawing/2014/main" id="{D07EEF88-ACF9-4467-B180-074FC642245A}"/>
              </a:ext>
            </a:extLst>
          </p:cNvPr>
          <p:cNvSpPr txBox="1"/>
          <p:nvPr/>
        </p:nvSpPr>
        <p:spPr>
          <a:xfrm>
            <a:off x="27500956" y="14247485"/>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ANALYSIS</a:t>
            </a:r>
          </a:p>
        </p:txBody>
      </p:sp>
      <p:pic>
        <p:nvPicPr>
          <p:cNvPr id="6" name="Picture 5">
            <a:extLst>
              <a:ext uri="{FF2B5EF4-FFF2-40B4-BE49-F238E27FC236}">
                <a16:creationId xmlns:a16="http://schemas.microsoft.com/office/drawing/2014/main" id="{99355586-ABA0-4DE7-B064-8B98F48307C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260048" y="7649621"/>
            <a:ext cx="5138596" cy="5287358"/>
          </a:xfrm>
          <a:prstGeom prst="rect">
            <a:avLst/>
          </a:prstGeom>
          <a:solidFill>
            <a:schemeClr val="accent1">
              <a:lumMod val="20000"/>
              <a:lumOff val="80000"/>
            </a:schemeClr>
          </a:solidFill>
        </p:spPr>
      </p:pic>
      <p:sp>
        <p:nvSpPr>
          <p:cNvPr id="2" name="TextBox 1">
            <a:extLst>
              <a:ext uri="{FF2B5EF4-FFF2-40B4-BE49-F238E27FC236}">
                <a16:creationId xmlns:a16="http://schemas.microsoft.com/office/drawing/2014/main" id="{D8514542-45C6-4508-BA18-36E2F5C58C56}"/>
              </a:ext>
            </a:extLst>
          </p:cNvPr>
          <p:cNvSpPr txBox="1"/>
          <p:nvPr/>
        </p:nvSpPr>
        <p:spPr>
          <a:xfrm>
            <a:off x="21488400" y="16002000"/>
            <a:ext cx="914400" cy="914400"/>
          </a:xfrm>
          <a:prstGeom prst="rect">
            <a:avLst/>
          </a:prstGeom>
          <a:noFill/>
        </p:spPr>
        <p:txBody>
          <a:bodyPr wrap="square" rtlCol="0">
            <a:spAutoFit/>
          </a:bodyPr>
          <a:lstStyle/>
          <a:p>
            <a:endParaRPr lang="en-AU" dirty="0"/>
          </a:p>
        </p:txBody>
      </p:sp>
      <p:sp>
        <p:nvSpPr>
          <p:cNvPr id="34" name="TextBox 33">
            <a:extLst>
              <a:ext uri="{FF2B5EF4-FFF2-40B4-BE49-F238E27FC236}">
                <a16:creationId xmlns:a16="http://schemas.microsoft.com/office/drawing/2014/main" id="{3B2535A2-AD48-4F1B-8683-07DD17BF6974}"/>
              </a:ext>
            </a:extLst>
          </p:cNvPr>
          <p:cNvSpPr txBox="1"/>
          <p:nvPr/>
        </p:nvSpPr>
        <p:spPr>
          <a:xfrm>
            <a:off x="13639288" y="15716987"/>
            <a:ext cx="12880138" cy="6222280"/>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p:txBody>
      </p:sp>
      <p:pic>
        <p:nvPicPr>
          <p:cNvPr id="25" name="Picture 24">
            <a:extLst>
              <a:ext uri="{FF2B5EF4-FFF2-40B4-BE49-F238E27FC236}">
                <a16:creationId xmlns:a16="http://schemas.microsoft.com/office/drawing/2014/main" id="{6E4A7EAD-908F-4A40-BB0B-67D732EEE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3621" y="9828008"/>
            <a:ext cx="4667945" cy="6737239"/>
          </a:xfrm>
          <a:prstGeom prst="rect">
            <a:avLst/>
          </a:prstGeom>
        </p:spPr>
      </p:pic>
      <p:graphicFrame>
        <p:nvGraphicFramePr>
          <p:cNvPr id="8" name="Table 7">
            <a:extLst>
              <a:ext uri="{FF2B5EF4-FFF2-40B4-BE49-F238E27FC236}">
                <a16:creationId xmlns:a16="http://schemas.microsoft.com/office/drawing/2014/main" id="{A2447195-BE2F-4027-966A-C95123C465EC}"/>
              </a:ext>
            </a:extLst>
          </p:cNvPr>
          <p:cNvGraphicFramePr>
            <a:graphicFrameLocks noGrp="1"/>
          </p:cNvGraphicFramePr>
          <p:nvPr>
            <p:extLst>
              <p:ext uri="{D42A27DB-BD31-4B8C-83A1-F6EECF244321}">
                <p14:modId xmlns:p14="http://schemas.microsoft.com/office/powerpoint/2010/main" val="811174929"/>
              </p:ext>
            </p:extLst>
          </p:nvPr>
        </p:nvGraphicFramePr>
        <p:xfrm>
          <a:off x="-355249" y="22071035"/>
          <a:ext cx="12928248" cy="10009164"/>
        </p:xfrm>
        <a:graphic>
          <a:graphicData uri="http://schemas.openxmlformats.org/drawingml/2006/table">
            <a:tbl>
              <a:tblPr firstRow="1" firstCol="1" bandRow="1">
                <a:tableStyleId>{5C22544A-7EE6-4342-B048-85BDC9FD1C3A}</a:tableStyleId>
              </a:tblPr>
              <a:tblGrid>
                <a:gridCol w="3283364">
                  <a:extLst>
                    <a:ext uri="{9D8B030D-6E8A-4147-A177-3AD203B41FA5}">
                      <a16:colId xmlns:a16="http://schemas.microsoft.com/office/drawing/2014/main" val="2573714118"/>
                    </a:ext>
                  </a:extLst>
                </a:gridCol>
                <a:gridCol w="2411221">
                  <a:extLst>
                    <a:ext uri="{9D8B030D-6E8A-4147-A177-3AD203B41FA5}">
                      <a16:colId xmlns:a16="http://schemas.microsoft.com/office/drawing/2014/main" val="2937841536"/>
                    </a:ext>
                  </a:extLst>
                </a:gridCol>
                <a:gridCol w="2411221">
                  <a:extLst>
                    <a:ext uri="{9D8B030D-6E8A-4147-A177-3AD203B41FA5}">
                      <a16:colId xmlns:a16="http://schemas.microsoft.com/office/drawing/2014/main" val="4217488444"/>
                    </a:ext>
                  </a:extLst>
                </a:gridCol>
                <a:gridCol w="2411221">
                  <a:extLst>
                    <a:ext uri="{9D8B030D-6E8A-4147-A177-3AD203B41FA5}">
                      <a16:colId xmlns:a16="http://schemas.microsoft.com/office/drawing/2014/main" val="2004260333"/>
                    </a:ext>
                  </a:extLst>
                </a:gridCol>
                <a:gridCol w="2411221">
                  <a:extLst>
                    <a:ext uri="{9D8B030D-6E8A-4147-A177-3AD203B41FA5}">
                      <a16:colId xmlns:a16="http://schemas.microsoft.com/office/drawing/2014/main" val="2790078091"/>
                    </a:ext>
                  </a:extLst>
                </a:gridCol>
              </a:tblGrid>
              <a:tr h="913143">
                <a:tc rowSpan="2">
                  <a:txBody>
                    <a:bodyPr/>
                    <a:lstStyle/>
                    <a:p>
                      <a:pPr algn="ctr">
                        <a:lnSpc>
                          <a:spcPct val="115000"/>
                        </a:lnSpc>
                        <a:spcAft>
                          <a:spcPts val="0"/>
                        </a:spcAft>
                      </a:pPr>
                      <a:r>
                        <a:rPr lang="en-AU" sz="3200" dirty="0">
                          <a:effectLst/>
                          <a:latin typeface="Montserrat Light" panose="020B0604020202020204" charset="0"/>
                        </a:rPr>
                        <a:t>Concentration of Sulphuric Acid (M)</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AU" sz="3200">
                          <a:effectLst/>
                          <a:latin typeface="Montserrat Light" panose="020B0604020202020204" charset="0"/>
                        </a:rPr>
                        <a:t>Mass loss after 3 minutes (g)</a:t>
                      </a:r>
                      <a:endParaRPr lang="en-AU" sz="320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59574673"/>
                  </a:ext>
                </a:extLst>
              </a:tr>
              <a:tr h="2402281">
                <a:tc vMerge="1">
                  <a:txBody>
                    <a:bodyPr/>
                    <a:lstStyle/>
                    <a:p>
                      <a:endParaRPr lang="en-AU"/>
                    </a:p>
                  </a:txBody>
                  <a:tcPr/>
                </a:tc>
                <a:tc>
                  <a:txBody>
                    <a:bodyPr/>
                    <a:lstStyle/>
                    <a:p>
                      <a:pPr algn="ctr">
                        <a:lnSpc>
                          <a:spcPct val="115000"/>
                        </a:lnSpc>
                        <a:spcAft>
                          <a:spcPts val="0"/>
                        </a:spcAft>
                      </a:pPr>
                      <a:r>
                        <a:rPr lang="en-AU" sz="3200" dirty="0">
                          <a:effectLst/>
                          <a:latin typeface="Montserrat Light" panose="020B0604020202020204" charset="0"/>
                        </a:rPr>
                        <a:t>Trial 1</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Trial 2</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Trial 3</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Average</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49574829"/>
                  </a:ext>
                </a:extLst>
              </a:tr>
              <a:tr h="1338748">
                <a:tc>
                  <a:txBody>
                    <a:bodyPr/>
                    <a:lstStyle/>
                    <a:p>
                      <a:pPr algn="ctr">
                        <a:lnSpc>
                          <a:spcPct val="115000"/>
                        </a:lnSpc>
                        <a:spcAft>
                          <a:spcPts val="0"/>
                        </a:spcAft>
                      </a:pPr>
                      <a:r>
                        <a:rPr lang="en-AU" sz="3200" dirty="0">
                          <a:effectLst/>
                          <a:latin typeface="Montserrat Light" panose="020B0604020202020204" charset="0"/>
                        </a:rPr>
                        <a:t>1</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0.56</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0.53</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0.58</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0.56</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23083281"/>
                  </a:ext>
                </a:extLst>
              </a:tr>
              <a:tr h="1338748">
                <a:tc>
                  <a:txBody>
                    <a:bodyPr/>
                    <a:lstStyle/>
                    <a:p>
                      <a:pPr algn="ctr">
                        <a:lnSpc>
                          <a:spcPct val="115000"/>
                        </a:lnSpc>
                        <a:spcAft>
                          <a:spcPts val="0"/>
                        </a:spcAft>
                      </a:pPr>
                      <a:r>
                        <a:rPr lang="en-AU" sz="3200" dirty="0">
                          <a:effectLst/>
                          <a:latin typeface="Montserrat Light" panose="020B0604020202020204" charset="0"/>
                        </a:rPr>
                        <a:t>0.8</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0.36</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0.37</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0.41</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0.38</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28834896"/>
                  </a:ext>
                </a:extLst>
              </a:tr>
              <a:tr h="1338748">
                <a:tc>
                  <a:txBody>
                    <a:bodyPr/>
                    <a:lstStyle/>
                    <a:p>
                      <a:pPr algn="ctr">
                        <a:lnSpc>
                          <a:spcPct val="115000"/>
                        </a:lnSpc>
                        <a:spcAft>
                          <a:spcPts val="0"/>
                        </a:spcAft>
                      </a:pPr>
                      <a:r>
                        <a:rPr lang="en-AU" sz="3200" dirty="0">
                          <a:effectLst/>
                          <a:latin typeface="Montserrat Light" panose="020B0604020202020204" charset="0"/>
                        </a:rPr>
                        <a:t>0.6</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0.25</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0.11*</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0.21</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0.23</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82149025"/>
                  </a:ext>
                </a:extLst>
              </a:tr>
              <a:tr h="1338748">
                <a:tc>
                  <a:txBody>
                    <a:bodyPr/>
                    <a:lstStyle/>
                    <a:p>
                      <a:pPr algn="ctr">
                        <a:lnSpc>
                          <a:spcPct val="115000"/>
                        </a:lnSpc>
                        <a:spcAft>
                          <a:spcPts val="0"/>
                        </a:spcAft>
                      </a:pPr>
                      <a:r>
                        <a:rPr lang="en-AU" sz="3200" dirty="0">
                          <a:effectLst/>
                          <a:latin typeface="Montserrat Light" panose="020B0604020202020204" charset="0"/>
                        </a:rPr>
                        <a:t>0.5</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0.18</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0.19</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0.18</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0.18</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25154234"/>
                  </a:ext>
                </a:extLst>
              </a:tr>
              <a:tr h="1338748">
                <a:tc>
                  <a:txBody>
                    <a:bodyPr/>
                    <a:lstStyle/>
                    <a:p>
                      <a:pPr algn="ctr">
                        <a:lnSpc>
                          <a:spcPct val="115000"/>
                        </a:lnSpc>
                        <a:spcAft>
                          <a:spcPts val="0"/>
                        </a:spcAft>
                      </a:pPr>
                      <a:r>
                        <a:rPr lang="en-AU" sz="3200" dirty="0">
                          <a:effectLst/>
                          <a:latin typeface="Montserrat Light" panose="020B0604020202020204" charset="0"/>
                        </a:rPr>
                        <a:t>0.4</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0.19</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0.2</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dirty="0">
                          <a:effectLst/>
                          <a:latin typeface="Montserrat Light" panose="020B0604020202020204" charset="0"/>
                        </a:rPr>
                        <a:t>0.19</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3200" b="1" dirty="0">
                          <a:effectLst/>
                          <a:latin typeface="Montserrat Light" panose="020B0604020202020204" charset="0"/>
                        </a:rPr>
                        <a:t>0.19</a:t>
                      </a:r>
                      <a:endParaRPr lang="en-AU" sz="3200" b="1"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42602077"/>
                  </a:ext>
                </a:extLst>
              </a:tr>
            </a:tbl>
          </a:graphicData>
        </a:graphic>
      </p:graphicFrame>
      <p:sp>
        <p:nvSpPr>
          <p:cNvPr id="31" name="TextBox 30">
            <a:extLst>
              <a:ext uri="{FF2B5EF4-FFF2-40B4-BE49-F238E27FC236}">
                <a16:creationId xmlns:a16="http://schemas.microsoft.com/office/drawing/2014/main" id="{DCD29536-ED1D-4D40-929D-5CB7EBA3D616}"/>
              </a:ext>
            </a:extLst>
          </p:cNvPr>
          <p:cNvSpPr txBox="1"/>
          <p:nvPr/>
        </p:nvSpPr>
        <p:spPr>
          <a:xfrm>
            <a:off x="-285230" y="17800662"/>
            <a:ext cx="13360149" cy="3749360"/>
          </a:xfrm>
          <a:prstGeom prst="rect">
            <a:avLst/>
          </a:prstGeom>
          <a:noFill/>
        </p:spPr>
        <p:txBody>
          <a:bodyPr wrap="square" rtlCol="0">
            <a:spAutoFit/>
          </a:bodyPr>
          <a:lstStyle/>
          <a:p>
            <a:pPr>
              <a:spcAft>
                <a:spcPts val="600"/>
              </a:spcAft>
            </a:pPr>
            <a:r>
              <a:rPr lang="en-AU" sz="3600" b="1" dirty="0">
                <a:solidFill>
                  <a:srgbClr val="A167B2"/>
                </a:solidFill>
                <a:latin typeface="Libre Baskerville" panose="020B0604020202020204" charset="0"/>
              </a:rPr>
              <a:t>Results</a:t>
            </a:r>
          </a:p>
          <a:p>
            <a:pPr>
              <a:lnSpc>
                <a:spcPct val="115000"/>
              </a:lnSpc>
              <a:spcAft>
                <a:spcPts val="1000"/>
              </a:spcAft>
            </a:pPr>
            <a:r>
              <a:rPr lang="en-AU" sz="3200" dirty="0">
                <a:latin typeface="Montserrat Light" panose="020B0604020202020204" charset="0"/>
              </a:rPr>
              <a:t>The table below records the mass lost from the reaction between Sulphuric acid and the Marble chips after a time period of three minutes.</a:t>
            </a:r>
          </a:p>
          <a:p>
            <a:pPr>
              <a:lnSpc>
                <a:spcPct val="115000"/>
              </a:lnSpc>
              <a:spcAft>
                <a:spcPts val="1000"/>
              </a:spcAft>
            </a:pPr>
            <a:r>
              <a:rPr lang="en-AU" sz="3200" b="1" u="sng" dirty="0">
                <a:latin typeface="Montserrat Light" panose="020B0604020202020204" charset="0"/>
              </a:rPr>
              <a:t>Table 2</a:t>
            </a:r>
            <a:r>
              <a:rPr lang="en-AU" sz="3200" u="sng" dirty="0">
                <a:latin typeface="Montserrat Light" panose="020B0604020202020204" charset="0"/>
              </a:rPr>
              <a:t>:</a:t>
            </a:r>
            <a:r>
              <a:rPr lang="en-AU" sz="3200" dirty="0">
                <a:latin typeface="Montserrat Light" panose="020B0604020202020204" charset="0"/>
              </a:rPr>
              <a:t> Mass loss after three minutes – Marble chips in Acid </a:t>
            </a:r>
          </a:p>
          <a:p>
            <a:pPr>
              <a:lnSpc>
                <a:spcPct val="115000"/>
              </a:lnSpc>
              <a:spcAft>
                <a:spcPts val="1000"/>
              </a:spcAft>
            </a:pPr>
            <a:r>
              <a:rPr lang="en-AU" sz="3200" baseline="30000" dirty="0">
                <a:latin typeface="Montserrat Light" panose="020B0604020202020204" charset="0"/>
                <a:ea typeface="SimSun" panose="02010600030101010101" pitchFamily="2" charset="-122"/>
                <a:cs typeface="Times New Roman" panose="02020603050405020304" pitchFamily="18" charset="0"/>
              </a:rPr>
              <a:t>* </a:t>
            </a:r>
            <a:r>
              <a:rPr lang="en-AU" sz="3200" dirty="0">
                <a:latin typeface="Montserrat Light" panose="020B0604020202020204" charset="0"/>
              </a:rPr>
              <a:t>This data was not used to calculate the average</a:t>
            </a:r>
          </a:p>
        </p:txBody>
      </p:sp>
      <p:sp>
        <p:nvSpPr>
          <p:cNvPr id="40" name="TextBox 39">
            <a:extLst>
              <a:ext uri="{FF2B5EF4-FFF2-40B4-BE49-F238E27FC236}">
                <a16:creationId xmlns:a16="http://schemas.microsoft.com/office/drawing/2014/main" id="{E15B83E1-5B1E-45EB-BA5F-C4DA8E29B824}"/>
              </a:ext>
            </a:extLst>
          </p:cNvPr>
          <p:cNvSpPr txBox="1"/>
          <p:nvPr/>
        </p:nvSpPr>
        <p:spPr>
          <a:xfrm>
            <a:off x="12847788" y="25271154"/>
            <a:ext cx="13828082" cy="7418645"/>
          </a:xfrm>
          <a:prstGeom prst="rect">
            <a:avLst/>
          </a:prstGeom>
          <a:solidFill>
            <a:schemeClr val="accent1">
              <a:lumMod val="20000"/>
              <a:lumOff val="80000"/>
            </a:schemeClr>
          </a:solidFill>
        </p:spPr>
        <p:txBody>
          <a:bodyPr wrap="square" rtlCol="0">
            <a:noAutofit/>
          </a:bodyPr>
          <a:lstStyle>
            <a:defPPr>
              <a:defRPr kern="1200" smtId="4294967295"/>
            </a:defPPr>
          </a:lstStyle>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p:txBody>
      </p:sp>
      <p:graphicFrame>
        <p:nvGraphicFramePr>
          <p:cNvPr id="10" name="Table 9">
            <a:extLst>
              <a:ext uri="{FF2B5EF4-FFF2-40B4-BE49-F238E27FC236}">
                <a16:creationId xmlns:a16="http://schemas.microsoft.com/office/drawing/2014/main" id="{EBFADB5F-891C-4D3D-8836-9B57CE16854B}"/>
              </a:ext>
            </a:extLst>
          </p:cNvPr>
          <p:cNvGraphicFramePr>
            <a:graphicFrameLocks noGrp="1"/>
          </p:cNvGraphicFramePr>
          <p:nvPr>
            <p:extLst>
              <p:ext uri="{D42A27DB-BD31-4B8C-83A1-F6EECF244321}">
                <p14:modId xmlns:p14="http://schemas.microsoft.com/office/powerpoint/2010/main" val="3416248038"/>
              </p:ext>
            </p:extLst>
          </p:nvPr>
        </p:nvGraphicFramePr>
        <p:xfrm>
          <a:off x="13981852" y="16136760"/>
          <a:ext cx="11936274" cy="5284742"/>
        </p:xfrm>
        <a:graphic>
          <a:graphicData uri="http://schemas.openxmlformats.org/drawingml/2006/table">
            <a:tbl>
              <a:tblPr firstRow="1" firstCol="1" lastRow="1" lastCol="1" bandRow="1" bandCol="1"/>
              <a:tblGrid>
                <a:gridCol w="2114006">
                  <a:extLst>
                    <a:ext uri="{9D8B030D-6E8A-4147-A177-3AD203B41FA5}">
                      <a16:colId xmlns:a16="http://schemas.microsoft.com/office/drawing/2014/main" val="3383111454"/>
                    </a:ext>
                  </a:extLst>
                </a:gridCol>
                <a:gridCol w="3850330">
                  <a:extLst>
                    <a:ext uri="{9D8B030D-6E8A-4147-A177-3AD203B41FA5}">
                      <a16:colId xmlns:a16="http://schemas.microsoft.com/office/drawing/2014/main" val="576233188"/>
                    </a:ext>
                  </a:extLst>
                </a:gridCol>
                <a:gridCol w="2828813">
                  <a:extLst>
                    <a:ext uri="{9D8B030D-6E8A-4147-A177-3AD203B41FA5}">
                      <a16:colId xmlns:a16="http://schemas.microsoft.com/office/drawing/2014/main" val="1129090855"/>
                    </a:ext>
                  </a:extLst>
                </a:gridCol>
                <a:gridCol w="3143125">
                  <a:extLst>
                    <a:ext uri="{9D8B030D-6E8A-4147-A177-3AD203B41FA5}">
                      <a16:colId xmlns:a16="http://schemas.microsoft.com/office/drawing/2014/main" val="924297032"/>
                    </a:ext>
                  </a:extLst>
                </a:gridCol>
              </a:tblGrid>
              <a:tr h="1752600">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Source of risk</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What amount of harm could it cause? </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Safety precautions taken</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If an incident occurred what should I do?</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239803"/>
                  </a:ext>
                </a:extLst>
              </a:tr>
              <a:tr h="924408">
                <a:tc>
                  <a:txBody>
                    <a:bodyPr/>
                    <a:lstStyle/>
                    <a:p>
                      <a:pPr algn="ctr">
                        <a:lnSpc>
                          <a:spcPct val="115000"/>
                        </a:lnSpc>
                        <a:spcAft>
                          <a:spcPts val="100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 Sulphuric Acid</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Major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Injury to eyes and skin</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544788"/>
                  </a:ext>
                </a:extLst>
              </a:tr>
              <a:tr h="1237039">
                <a:tc>
                  <a:txBody>
                    <a:bodyPr/>
                    <a:lstStyle/>
                    <a:p>
                      <a:pPr algn="ctr">
                        <a:lnSpc>
                          <a:spcPct val="100000"/>
                        </a:lnSpc>
                        <a:spcAft>
                          <a:spcPts val="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Marble Chips </a:t>
                      </a:r>
                    </a:p>
                    <a:p>
                      <a:pPr algn="ctr">
                        <a:lnSpc>
                          <a:spcPct val="100000"/>
                        </a:lnSpc>
                        <a:spcAft>
                          <a:spcPts val="0"/>
                        </a:spcAft>
                      </a:pPr>
                      <a:r>
                        <a:rPr lang="en-AU" sz="1400" u="none" strike="noStrike" dirty="0">
                          <a:effectLst/>
                          <a:latin typeface="Montserrat Light" panose="020B0604020202020204" charset="0"/>
                          <a:ea typeface="SimSun" panose="02010600030101010101" pitchFamily="2" charset="-122"/>
                          <a:cs typeface="Arial" panose="020B0604020202020204" pitchFamily="34" charset="0"/>
                        </a:rPr>
                        <a:t>(calcium Carbonate)</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Minor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Possible cuts from edges</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Arial" panose="020B0604020202020204" pitchFamily="34" charset="0"/>
                        </a:rPr>
                        <a:t> </a:t>
                      </a: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60410"/>
                  </a:ext>
                </a:extLst>
              </a:tr>
              <a:tr h="1370695">
                <a:tc>
                  <a:txBody>
                    <a:bodyPr/>
                    <a:lstStyle/>
                    <a:p>
                      <a:pPr algn="ctr">
                        <a:lnSpc>
                          <a:spcPct val="115000"/>
                        </a:lnSpc>
                        <a:spcAft>
                          <a:spcPts val="100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 Carbon dioxide (produced)</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Minor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Inhalation can cause death</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Arial" panose="020B0604020202020204" pitchFamily="34" charset="0"/>
                        </a:rPr>
                        <a:t> </a:t>
                      </a: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1589"/>
                  </a:ext>
                </a:extLst>
              </a:tr>
            </a:tbl>
          </a:graphicData>
        </a:graphic>
      </p:graphicFrame>
      <p:graphicFrame>
        <p:nvGraphicFramePr>
          <p:cNvPr id="37" name="Chart 36">
            <a:extLst>
              <a:ext uri="{FF2B5EF4-FFF2-40B4-BE49-F238E27FC236}">
                <a16:creationId xmlns:a16="http://schemas.microsoft.com/office/drawing/2014/main" id="{324CB7B0-8647-4235-BFFF-5081D7F09252}"/>
              </a:ext>
            </a:extLst>
          </p:cNvPr>
          <p:cNvGraphicFramePr/>
          <p:nvPr>
            <p:extLst>
              <p:ext uri="{D42A27DB-BD31-4B8C-83A1-F6EECF244321}">
                <p14:modId xmlns:p14="http://schemas.microsoft.com/office/powerpoint/2010/main" val="3051271662"/>
              </p:ext>
            </p:extLst>
          </p:nvPr>
        </p:nvGraphicFramePr>
        <p:xfrm>
          <a:off x="13345232" y="24557849"/>
          <a:ext cx="13174194" cy="752235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5D22A0A9-7B58-4613-997F-65935DFE20FC}"/>
              </a:ext>
            </a:extLst>
          </p:cNvPr>
          <p:cNvSpPr txBox="1"/>
          <p:nvPr/>
        </p:nvSpPr>
        <p:spPr>
          <a:xfrm>
            <a:off x="26950659" y="25643339"/>
            <a:ext cx="16151129" cy="3939540"/>
          </a:xfrm>
          <a:prstGeom prst="rect">
            <a:avLst/>
          </a:prstGeom>
          <a:noFill/>
        </p:spPr>
        <p:txBody>
          <a:bodyPr wrap="square" rtlCol="0">
            <a:spAutoFit/>
          </a:bodyPr>
          <a:lstStyle/>
          <a:p>
            <a:pPr>
              <a:spcAft>
                <a:spcPts val="600"/>
              </a:spcAft>
            </a:pPr>
            <a:r>
              <a:rPr lang="en-AU" sz="4800" b="1" dirty="0">
                <a:solidFill>
                  <a:srgbClr val="A167B2"/>
                </a:solidFill>
                <a:latin typeface="Libre Baskerville" panose="020B0604020202020204" charset="0"/>
              </a:rPr>
              <a:t>Conclusion</a:t>
            </a:r>
            <a:endParaRPr lang="en-AU" sz="4000" b="1" dirty="0">
              <a:solidFill>
                <a:srgbClr val="A167B2"/>
              </a:solidFill>
              <a:latin typeface="Libre Baskerville" panose="020B0604020202020204" charset="0"/>
            </a:endParaRPr>
          </a:p>
          <a:p>
            <a:pPr>
              <a:spcAft>
                <a:spcPts val="600"/>
              </a:spcAft>
            </a:pPr>
            <a:r>
              <a:rPr lang="en-AU" sz="3200" dirty="0">
                <a:latin typeface="Montserrat Light" panose="020B0604020202020204" charset="0"/>
              </a:rPr>
              <a:t>Higher concentrations of acid rain cause greater mass loss when it reacts with marble. This shows that increased pollution, and higher concentration of acid rain, will cause an increased loss of mass from Calcium Carbonate structures. </a:t>
            </a:r>
          </a:p>
          <a:p>
            <a:pPr>
              <a:spcAft>
                <a:spcPts val="600"/>
              </a:spcAft>
            </a:pPr>
            <a:r>
              <a:rPr lang="en-AU" sz="3200" dirty="0">
                <a:latin typeface="Montserrat Light" panose="020B0604020202020204" charset="0"/>
              </a:rPr>
              <a:t>Higher concentrations of acid rain has a greater than expected effect on the Marble. This finding is significant as increases in pollution may have greater than expected effects on Calcium carbonate structures such as statues and buildings.</a:t>
            </a:r>
          </a:p>
        </p:txBody>
      </p:sp>
      <p:sp>
        <p:nvSpPr>
          <p:cNvPr id="45" name="TextBox 44">
            <a:extLst>
              <a:ext uri="{FF2B5EF4-FFF2-40B4-BE49-F238E27FC236}">
                <a16:creationId xmlns:a16="http://schemas.microsoft.com/office/drawing/2014/main" id="{FF583C93-8418-418E-BBE4-6F8F0F8ADC0C}"/>
              </a:ext>
            </a:extLst>
          </p:cNvPr>
          <p:cNvSpPr txBox="1"/>
          <p:nvPr/>
        </p:nvSpPr>
        <p:spPr>
          <a:xfrm>
            <a:off x="13139395" y="22280977"/>
            <a:ext cx="13380031" cy="1857560"/>
          </a:xfrm>
          <a:prstGeom prst="rect">
            <a:avLst/>
          </a:prstGeom>
          <a:noFill/>
        </p:spPr>
        <p:txBody>
          <a:bodyPr wrap="square" rtlCol="0">
            <a:spAutoFit/>
          </a:bodyPr>
          <a:lstStyle/>
          <a:p>
            <a:pPr>
              <a:lnSpc>
                <a:spcPct val="115000"/>
              </a:lnSpc>
              <a:spcAft>
                <a:spcPts val="1000"/>
              </a:spcAft>
            </a:pPr>
            <a:r>
              <a:rPr lang="en-AU" sz="3200" b="1" u="sng" dirty="0">
                <a:latin typeface="Montserrat Light" panose="020B0604020202020204" charset="0"/>
              </a:rPr>
              <a:t>Graph 1</a:t>
            </a:r>
            <a:r>
              <a:rPr lang="en-AU" sz="3200" u="sng" dirty="0">
                <a:latin typeface="Montserrat Light" panose="020B0604020202020204" charset="0"/>
              </a:rPr>
              <a:t>:</a:t>
            </a:r>
            <a:r>
              <a:rPr lang="en-AU" sz="3200" dirty="0">
                <a:latin typeface="Montserrat Light" panose="020B0604020202020204" charset="0"/>
              </a:rPr>
              <a:t> </a:t>
            </a:r>
          </a:p>
          <a:p>
            <a:pPr>
              <a:lnSpc>
                <a:spcPct val="115000"/>
              </a:lnSpc>
              <a:spcAft>
                <a:spcPts val="1000"/>
              </a:spcAft>
            </a:pPr>
            <a:r>
              <a:rPr lang="en-AU" sz="3200" dirty="0">
                <a:latin typeface="Montserrat Light" panose="020B0604020202020204" charset="0"/>
                <a:ea typeface="SimSun" panose="02010600030101010101" pitchFamily="2" charset="-122"/>
                <a:cs typeface="Times New Roman" panose="02020603050405020304" pitchFamily="18" charset="0"/>
              </a:rPr>
              <a:t>The trend line shows the relationship between the concentration of the sulphuric acid and the mass loss of the marble chips. </a:t>
            </a:r>
          </a:p>
        </p:txBody>
      </p:sp>
      <p:sp>
        <p:nvSpPr>
          <p:cNvPr id="48" name="Rectangle 47">
            <a:extLst>
              <a:ext uri="{FF2B5EF4-FFF2-40B4-BE49-F238E27FC236}">
                <a16:creationId xmlns:a16="http://schemas.microsoft.com/office/drawing/2014/main" id="{614A3B1C-BA4B-4C26-807B-FF0DABA31BC8}"/>
              </a:ext>
            </a:extLst>
          </p:cNvPr>
          <p:cNvSpPr/>
          <p:nvPr/>
        </p:nvSpPr>
        <p:spPr bwMode="auto">
          <a:xfrm>
            <a:off x="13563600" y="32689800"/>
            <a:ext cx="30327600" cy="22496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1026" name="Picture 2">
            <a:extLst>
              <a:ext uri="{FF2B5EF4-FFF2-40B4-BE49-F238E27FC236}">
                <a16:creationId xmlns:a16="http://schemas.microsoft.com/office/drawing/2014/main" id="{7B4B9A6A-B757-421B-83FE-276B5DEDE52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05887" y="2494984"/>
            <a:ext cx="1975679" cy="1975679"/>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70EF6F90-9758-4B93-A5D9-6628722C01D9}"/>
              </a:ext>
            </a:extLst>
          </p:cNvPr>
          <p:cNvSpPr/>
          <p:nvPr/>
        </p:nvSpPr>
        <p:spPr bwMode="auto">
          <a:xfrm>
            <a:off x="12974427" y="3632"/>
            <a:ext cx="18098522" cy="4416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36" name="Rectangle 35">
            <a:extLst>
              <a:ext uri="{FF2B5EF4-FFF2-40B4-BE49-F238E27FC236}">
                <a16:creationId xmlns:a16="http://schemas.microsoft.com/office/drawing/2014/main" id="{9116DDDD-56C9-4375-ABB1-09A770FFC10C}"/>
              </a:ext>
            </a:extLst>
          </p:cNvPr>
          <p:cNvSpPr/>
          <p:nvPr/>
        </p:nvSpPr>
        <p:spPr bwMode="auto">
          <a:xfrm>
            <a:off x="13602357" y="2133600"/>
            <a:ext cx="17457045" cy="86387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1" name="TextBox 40">
            <a:extLst>
              <a:ext uri="{FF2B5EF4-FFF2-40B4-BE49-F238E27FC236}">
                <a16:creationId xmlns:a16="http://schemas.microsoft.com/office/drawing/2014/main" id="{AA92E4FE-28C3-416F-91B1-9DDF7CF61066}"/>
              </a:ext>
            </a:extLst>
          </p:cNvPr>
          <p:cNvSpPr txBox="1"/>
          <p:nvPr/>
        </p:nvSpPr>
        <p:spPr>
          <a:xfrm>
            <a:off x="26898775" y="30205859"/>
            <a:ext cx="16203014" cy="2262158"/>
          </a:xfrm>
          <a:prstGeom prst="rect">
            <a:avLst/>
          </a:prstGeom>
          <a:noFill/>
        </p:spPr>
        <p:txBody>
          <a:bodyPr wrap="square" rtlCol="0">
            <a:spAutoFit/>
          </a:bodyPr>
          <a:lstStyle/>
          <a:p>
            <a:pPr>
              <a:spcAft>
                <a:spcPts val="600"/>
              </a:spcAft>
            </a:pPr>
            <a:r>
              <a:rPr lang="en-AU" sz="4000" b="1" dirty="0">
                <a:solidFill>
                  <a:srgbClr val="A167B2"/>
                </a:solidFill>
                <a:latin typeface="Libre Baskerville" panose="020B0604020202020204" charset="0"/>
              </a:rPr>
              <a:t>Evaluation of Research Question</a:t>
            </a:r>
            <a:endParaRPr lang="en-AU" sz="3200" b="1" dirty="0">
              <a:solidFill>
                <a:srgbClr val="A167B2"/>
              </a:solidFill>
              <a:latin typeface="Libre Baskerville" panose="020B0604020202020204" charset="0"/>
            </a:endParaRPr>
          </a:p>
          <a:p>
            <a:pPr>
              <a:spcAft>
                <a:spcPts val="600"/>
              </a:spcAft>
            </a:pPr>
            <a:r>
              <a:rPr lang="en-AU" sz="3200" dirty="0">
                <a:latin typeface="Montserrat Light" panose="020B0604020202020204" charset="0"/>
              </a:rPr>
              <a:t>The research question was answered by this investigation, however there should have been a greater range of concentrations of acid used. This would increase the accuracy of the upward trend noticed in the results.</a:t>
            </a:r>
          </a:p>
        </p:txBody>
      </p:sp>
      <p:sp>
        <p:nvSpPr>
          <p:cNvPr id="43" name="Rectangle 42">
            <a:extLst>
              <a:ext uri="{FF2B5EF4-FFF2-40B4-BE49-F238E27FC236}">
                <a16:creationId xmlns:a16="http://schemas.microsoft.com/office/drawing/2014/main" id="{AE9D9152-76A9-49C4-BAEA-4BC8584D476F}"/>
              </a:ext>
            </a:extLst>
          </p:cNvPr>
          <p:cNvSpPr/>
          <p:nvPr/>
        </p:nvSpPr>
        <p:spPr bwMode="auto">
          <a:xfrm rot="5400000">
            <a:off x="39620349" y="28571352"/>
            <a:ext cx="7828489" cy="8656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graphicFrame>
        <p:nvGraphicFramePr>
          <p:cNvPr id="44" name="Table 43">
            <a:extLst>
              <a:ext uri="{FF2B5EF4-FFF2-40B4-BE49-F238E27FC236}">
                <a16:creationId xmlns:a16="http://schemas.microsoft.com/office/drawing/2014/main" id="{EBB959F2-6DA4-4097-92F7-204C3AD430AD}"/>
              </a:ext>
            </a:extLst>
          </p:cNvPr>
          <p:cNvGraphicFramePr>
            <a:graphicFrameLocks noGrp="1"/>
          </p:cNvGraphicFramePr>
          <p:nvPr>
            <p:extLst>
              <p:ext uri="{D42A27DB-BD31-4B8C-83A1-F6EECF244321}">
                <p14:modId xmlns:p14="http://schemas.microsoft.com/office/powerpoint/2010/main" val="2945203277"/>
              </p:ext>
            </p:extLst>
          </p:nvPr>
        </p:nvGraphicFramePr>
        <p:xfrm>
          <a:off x="30642607" y="3373172"/>
          <a:ext cx="12943793" cy="3064028"/>
        </p:xfrm>
        <a:graphic>
          <a:graphicData uri="http://schemas.openxmlformats.org/drawingml/2006/table">
            <a:tbl>
              <a:tblPr>
                <a:tableStyleId>{5C22544A-7EE6-4342-B048-85BDC9FD1C3A}</a:tableStyleId>
              </a:tblPr>
              <a:tblGrid>
                <a:gridCol w="12943793">
                  <a:extLst>
                    <a:ext uri="{9D8B030D-6E8A-4147-A177-3AD203B41FA5}">
                      <a16:colId xmlns:a16="http://schemas.microsoft.com/office/drawing/2014/main" val="2285085831"/>
                    </a:ext>
                  </a:extLst>
                </a:gridCol>
              </a:tblGrid>
              <a:tr h="3064028">
                <a:tc>
                  <a:txBody>
                    <a:bodyPr/>
                    <a:lstStyle/>
                    <a:p>
                      <a:pPr marL="0" lvl="0" indent="0" algn="l">
                        <a:lnSpc>
                          <a:spcPct val="110000"/>
                        </a:lnSpc>
                        <a:spcBef>
                          <a:spcPts val="600"/>
                        </a:spcBef>
                        <a:buFont typeface="Symbol" panose="05050102010706020507" pitchFamily="18" charset="2"/>
                        <a:buNone/>
                      </a:pPr>
                      <a:endParaRPr lang="en-AU" sz="3600" b="1" dirty="0">
                        <a:effectLst/>
                        <a:latin typeface="Montserrat Light" panose="020B0604020202020204" charset="0"/>
                      </a:endParaRPr>
                    </a:p>
                    <a:p>
                      <a:pPr marL="0" lvl="0" indent="0" algn="l">
                        <a:lnSpc>
                          <a:spcPct val="110000"/>
                        </a:lnSpc>
                        <a:spcBef>
                          <a:spcPts val="600"/>
                        </a:spcBef>
                        <a:buFont typeface="Symbol" panose="05050102010706020507" pitchFamily="18" charset="2"/>
                        <a:buNone/>
                      </a:pPr>
                      <a:r>
                        <a:rPr lang="en-AU" sz="3600" b="1" dirty="0">
                          <a:effectLst/>
                          <a:latin typeface="Montserrat Light" panose="020B0604020202020204" charset="0"/>
                        </a:rPr>
                        <a:t>H</a:t>
                      </a:r>
                      <a:r>
                        <a:rPr lang="en-AU" sz="3600" b="1" baseline="-25000" dirty="0">
                          <a:effectLst/>
                          <a:latin typeface="Montserrat Light" panose="020B0604020202020204" charset="0"/>
                        </a:rPr>
                        <a:t>2</a:t>
                      </a:r>
                      <a:r>
                        <a:rPr lang="en-AU" sz="3600" b="1" baseline="0" dirty="0">
                          <a:effectLst/>
                          <a:latin typeface="Montserrat Light" panose="020B0604020202020204" charset="0"/>
                        </a:rPr>
                        <a:t>SO</a:t>
                      </a:r>
                      <a:r>
                        <a:rPr lang="en-AU" sz="3600" b="1" baseline="-25000" dirty="0">
                          <a:effectLst/>
                          <a:latin typeface="Montserrat Light" panose="020B0604020202020204" charset="0"/>
                        </a:rPr>
                        <a:t>4(</a:t>
                      </a:r>
                      <a:r>
                        <a:rPr lang="en-AU" sz="3600" b="1" baseline="-25000" dirty="0" err="1">
                          <a:effectLst/>
                          <a:latin typeface="Montserrat Light" panose="020B0604020202020204" charset="0"/>
                        </a:rPr>
                        <a:t>aq</a:t>
                      </a:r>
                      <a:r>
                        <a:rPr lang="en-AU" sz="3600" b="1" baseline="-25000" dirty="0">
                          <a:effectLst/>
                          <a:latin typeface="Montserrat Light" panose="020B0604020202020204" charset="0"/>
                        </a:rPr>
                        <a:t>)</a:t>
                      </a:r>
                      <a:r>
                        <a:rPr lang="en-AU" sz="3600" b="1" baseline="0" dirty="0">
                          <a:effectLst/>
                          <a:latin typeface="Montserrat Light" panose="020B0604020202020204" charset="0"/>
                        </a:rPr>
                        <a:t>   +   CaCO</a:t>
                      </a:r>
                      <a:r>
                        <a:rPr lang="en-AU" sz="3600" b="1" baseline="-25000" dirty="0">
                          <a:effectLst/>
                          <a:latin typeface="Montserrat Light" panose="020B0604020202020204" charset="0"/>
                        </a:rPr>
                        <a:t>3(s)</a:t>
                      </a:r>
                      <a:r>
                        <a:rPr lang="en-AU" sz="3600" b="1" baseline="0" dirty="0">
                          <a:effectLst/>
                          <a:latin typeface="Montserrat Light" panose="020B0604020202020204" charset="0"/>
                        </a:rPr>
                        <a:t>   </a:t>
                      </a:r>
                      <a:r>
                        <a:rPr lang="en-AU" sz="3600" b="1" baseline="0" dirty="0">
                          <a:effectLst/>
                          <a:latin typeface="Montserrat Light" panose="020B0604020202020204" charset="0"/>
                          <a:sym typeface="Symbol" panose="05050102010706020507" pitchFamily="18" charset="2"/>
                        </a:rPr>
                        <a:t>   CaSO</a:t>
                      </a:r>
                      <a:r>
                        <a:rPr lang="en-AU" sz="3600" b="1" baseline="-25000" dirty="0">
                          <a:effectLst/>
                          <a:latin typeface="Montserrat Light" panose="020B0604020202020204" charset="0"/>
                          <a:sym typeface="Symbol" panose="05050102010706020507" pitchFamily="18" charset="2"/>
                        </a:rPr>
                        <a:t>4(s)</a:t>
                      </a:r>
                      <a:r>
                        <a:rPr lang="en-AU" sz="3600" b="1" baseline="0" dirty="0">
                          <a:effectLst/>
                          <a:latin typeface="Montserrat Light" panose="020B0604020202020204" charset="0"/>
                          <a:sym typeface="Symbol" panose="05050102010706020507" pitchFamily="18" charset="2"/>
                        </a:rPr>
                        <a:t>   +  H</a:t>
                      </a:r>
                      <a:r>
                        <a:rPr lang="en-AU" sz="3600" b="1" baseline="-25000" dirty="0">
                          <a:effectLst/>
                          <a:latin typeface="Montserrat Light" panose="020B0604020202020204" charset="0"/>
                          <a:sym typeface="Symbol" panose="05050102010706020507" pitchFamily="18" charset="2"/>
                        </a:rPr>
                        <a:t>2</a:t>
                      </a:r>
                      <a:r>
                        <a:rPr lang="en-AU" sz="3600" b="1" baseline="0" dirty="0">
                          <a:effectLst/>
                          <a:latin typeface="Montserrat Light" panose="020B0604020202020204" charset="0"/>
                          <a:sym typeface="Symbol" panose="05050102010706020507" pitchFamily="18" charset="2"/>
                        </a:rPr>
                        <a:t>O</a:t>
                      </a:r>
                      <a:r>
                        <a:rPr lang="en-AU" sz="3600" b="1" baseline="-25000" dirty="0">
                          <a:effectLst/>
                          <a:latin typeface="Montserrat Light" panose="020B0604020202020204" charset="0"/>
                          <a:sym typeface="Symbol" panose="05050102010706020507" pitchFamily="18" charset="2"/>
                        </a:rPr>
                        <a:t>(l)</a:t>
                      </a:r>
                      <a:r>
                        <a:rPr lang="en-AU" sz="3600" b="1" baseline="0" dirty="0">
                          <a:effectLst/>
                          <a:latin typeface="Montserrat Light" panose="020B0604020202020204" charset="0"/>
                          <a:sym typeface="Symbol" panose="05050102010706020507" pitchFamily="18" charset="2"/>
                        </a:rPr>
                        <a:t>   +   CO</a:t>
                      </a:r>
                      <a:r>
                        <a:rPr lang="en-AU" sz="3600" b="1" baseline="-25000" dirty="0">
                          <a:effectLst/>
                          <a:latin typeface="Montserrat Light" panose="020B0604020202020204" charset="0"/>
                          <a:sym typeface="Symbol" panose="05050102010706020507" pitchFamily="18" charset="2"/>
                        </a:rPr>
                        <a:t>2(g)</a:t>
                      </a:r>
                      <a:endParaRPr lang="en-AU" sz="3600" b="1" baseline="0" dirty="0">
                        <a:effectLst/>
                        <a:latin typeface="Montserrat Light" panose="020B0604020202020204" charset="0"/>
                        <a:sym typeface="Symbol" panose="05050102010706020507" pitchFamily="18" charset="2"/>
                      </a:endParaRPr>
                    </a:p>
                    <a:p>
                      <a:pPr marL="0" lvl="0" indent="0" algn="l">
                        <a:lnSpc>
                          <a:spcPct val="110000"/>
                        </a:lnSpc>
                        <a:spcBef>
                          <a:spcPts val="600"/>
                        </a:spcBef>
                        <a:buFont typeface="Symbol" panose="05050102010706020507" pitchFamily="18" charset="2"/>
                        <a:buNone/>
                      </a:pPr>
                      <a:r>
                        <a:rPr lang="en-AU" sz="3200" baseline="0" dirty="0">
                          <a:effectLst/>
                          <a:latin typeface="Montserrat Light" panose="020B0604020202020204" charset="0"/>
                          <a:sym typeface="Symbol" panose="05050102010706020507" pitchFamily="18" charset="2"/>
                        </a:rPr>
                        <a:t>  Acid                Calcium              </a:t>
                      </a:r>
                      <a:r>
                        <a:rPr lang="en-AU" sz="3200" baseline="0" dirty="0" err="1">
                          <a:effectLst/>
                          <a:latin typeface="Montserrat Light" panose="020B0604020202020204" charset="0"/>
                          <a:sym typeface="Symbol" panose="05050102010706020507" pitchFamily="18" charset="2"/>
                        </a:rPr>
                        <a:t>Calcium</a:t>
                      </a:r>
                      <a:r>
                        <a:rPr lang="en-AU" sz="3200" baseline="0" dirty="0">
                          <a:effectLst/>
                          <a:latin typeface="Montserrat Light" panose="020B0604020202020204" charset="0"/>
                          <a:sym typeface="Symbol" panose="05050102010706020507" pitchFamily="18" charset="2"/>
                        </a:rPr>
                        <a:t>          Water         Carbon</a:t>
                      </a:r>
                    </a:p>
                    <a:p>
                      <a:pPr marL="0" lvl="0" indent="0" algn="l">
                        <a:lnSpc>
                          <a:spcPct val="110000"/>
                        </a:lnSpc>
                        <a:spcBef>
                          <a:spcPts val="600"/>
                        </a:spcBef>
                        <a:buFont typeface="Symbol" panose="05050102010706020507" pitchFamily="18" charset="2"/>
                        <a:buNone/>
                      </a:pPr>
                      <a:r>
                        <a:rPr lang="en-AU" sz="3200" baseline="0" dirty="0">
                          <a:effectLst/>
                          <a:latin typeface="Montserrat Light" panose="020B0604020202020204" charset="0"/>
                          <a:sym typeface="Symbol" panose="05050102010706020507" pitchFamily="18" charset="2"/>
                        </a:rPr>
                        <a:t>   rain               carbonate            sulphate                             dioxide      </a:t>
                      </a:r>
                      <a:endParaRPr lang="en-AU" sz="3200" dirty="0">
                        <a:effectLst/>
                        <a:latin typeface="Montserrat Light" panose="020B0604020202020204" charset="0"/>
                      </a:endParaRPr>
                    </a:p>
                  </a:txBody>
                  <a:tcPr marL="114300" marR="114300" marT="0" marB="0">
                    <a:solidFill>
                      <a:schemeClr val="accent1">
                        <a:lumMod val="20000"/>
                        <a:lumOff val="80000"/>
                      </a:schemeClr>
                    </a:solidFill>
                  </a:tcPr>
                </a:tc>
                <a:extLst>
                  <a:ext uri="{0D108BD9-81ED-4DB2-BD59-A6C34878D82A}">
                    <a16:rowId xmlns:a16="http://schemas.microsoft.com/office/drawing/2014/main" val="1670681054"/>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4072</TotalTime>
  <Words>967</Words>
  <Application>Microsoft Office PowerPoint</Application>
  <PresentationFormat>Custom</PresentationFormat>
  <Paragraphs>138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Symbol</vt:lpstr>
      <vt:lpstr>Arial</vt:lpstr>
      <vt:lpstr>SimSun</vt:lpstr>
      <vt:lpstr>Open Sans</vt:lpstr>
      <vt:lpstr>Montserrat Light</vt:lpstr>
      <vt:lpstr>Times New Roman</vt:lpstr>
      <vt:lpstr>Libre Baskerville</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TURNER, Gary (gturn44)</cp:lastModifiedBy>
  <cp:revision>358</cp:revision>
  <cp:lastPrinted>2006-11-15T16:04:57Z</cp:lastPrinted>
  <dcterms:modified xsi:type="dcterms:W3CDTF">2022-03-23T01:04:13Z</dcterms:modified>
  <cp:category>templates for scientific poster</cp:category>
</cp:coreProperties>
</file>